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71" r:id="rId5"/>
  </p:sldMasterIdLst>
  <p:notesMasterIdLst>
    <p:notesMasterId r:id="rId23"/>
  </p:notesMasterIdLst>
  <p:sldIdLst>
    <p:sldId id="256" r:id="rId6"/>
    <p:sldId id="299" r:id="rId7"/>
    <p:sldId id="296" r:id="rId8"/>
    <p:sldId id="294" r:id="rId9"/>
    <p:sldId id="288" r:id="rId10"/>
    <p:sldId id="289" r:id="rId11"/>
    <p:sldId id="286" r:id="rId12"/>
    <p:sldId id="285" r:id="rId13"/>
    <p:sldId id="291" r:id="rId14"/>
    <p:sldId id="300" r:id="rId15"/>
    <p:sldId id="298" r:id="rId16"/>
    <p:sldId id="279" r:id="rId17"/>
    <p:sldId id="297" r:id="rId18"/>
    <p:sldId id="292" r:id="rId19"/>
    <p:sldId id="293" r:id="rId20"/>
    <p:sldId id="295" r:id="rId21"/>
    <p:sldId id="290" r:id="rId22"/>
  </p:sldIdLst>
  <p:sldSz cx="9144000" cy="5143500" type="screen16x9"/>
  <p:notesSz cx="10234613" cy="70993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500">
          <p15:clr>
            <a:srgbClr val="A4A3A4"/>
          </p15:clr>
        </p15:guide>
        <p15:guide id="2" pos="272">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8AD4337-B634-875D-8240-0824C0190548}" name="Freya Grimme" initials="FG" userId="f2b97fad004aaae7" providerId="Windows Live"/>
  <p188:author id="{3AA2DDD4-542A-7579-02F0-AF06D0E3BC39}" name="Cornelie Kunkat" initials="CK" userId="S::c.kunkat@kulturrat.de::e47a312d-6d52-4469-a202-2cda1e1ad805" providerId="AD"/>
  <p188:author id="{2B264BE7-D153-37E2-B502-9A6D9CF1D5FF}" name="aow" initials="a" userId="S::aow@aosbs.onmicrosoft.com::bad09568-c4e2-4efc-963d-36b8cba3631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1E3B"/>
    <a:srgbClr val="BD1E3B"/>
    <a:srgbClr val="969696"/>
    <a:srgbClr val="FFCD00"/>
    <a:srgbClr val="DAECF6"/>
    <a:srgbClr val="DDDDDD"/>
    <a:srgbClr val="FA6E00"/>
    <a:srgbClr val="7CCDE6"/>
    <a:srgbClr val="0080B4"/>
    <a:srgbClr val="0053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3" autoAdjust="0"/>
    <p:restoredTop sz="95748" autoAdjust="0"/>
  </p:normalViewPr>
  <p:slideViewPr>
    <p:cSldViewPr>
      <p:cViewPr varScale="1">
        <p:scale>
          <a:sx n="105" d="100"/>
          <a:sy n="105" d="100"/>
        </p:scale>
        <p:origin x="648" y="67"/>
      </p:cViewPr>
      <p:guideLst>
        <p:guide orient="horz" pos="500"/>
        <p:guide pos="2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24" d="100"/>
          <a:sy n="124" d="100"/>
        </p:scale>
        <p:origin x="56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1" y="0"/>
            <a:ext cx="4435304" cy="354580"/>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defRPr sz="1300"/>
            </a:lvl1pPr>
          </a:lstStyle>
          <a:p>
            <a:endParaRPr lang="de-DE"/>
          </a:p>
        </p:txBody>
      </p:sp>
      <p:sp>
        <p:nvSpPr>
          <p:cNvPr id="19459" name="Rectangle 3"/>
          <p:cNvSpPr>
            <a:spLocks noGrp="1" noChangeArrowheads="1"/>
          </p:cNvSpPr>
          <p:nvPr>
            <p:ph type="dt" idx="1"/>
          </p:nvPr>
        </p:nvSpPr>
        <p:spPr bwMode="auto">
          <a:xfrm>
            <a:off x="5797022" y="0"/>
            <a:ext cx="4435304" cy="354580"/>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a:lvl1pPr>
          </a:lstStyle>
          <a:p>
            <a:endParaRPr lang="de-DE"/>
          </a:p>
        </p:txBody>
      </p:sp>
      <p:sp>
        <p:nvSpPr>
          <p:cNvPr id="19460" name="Rectangle 4"/>
          <p:cNvSpPr>
            <a:spLocks noGrp="1" noRot="1" noChangeAspect="1" noChangeArrowheads="1" noTextEdit="1"/>
          </p:cNvSpPr>
          <p:nvPr>
            <p:ph type="sldImg" idx="2"/>
          </p:nvPr>
        </p:nvSpPr>
        <p:spPr bwMode="auto">
          <a:xfrm>
            <a:off x="2752725" y="533400"/>
            <a:ext cx="4729163" cy="2660650"/>
          </a:xfrm>
          <a:prstGeom prst="rect">
            <a:avLst/>
          </a:prstGeom>
          <a:noFill/>
          <a:ln w="9525">
            <a:solidFill>
              <a:srgbClr val="000000"/>
            </a:solidFill>
            <a:miter lim="800000"/>
            <a:headEnd/>
            <a:tailEnd/>
          </a:ln>
          <a:effectLst/>
        </p:spPr>
      </p:sp>
      <p:sp>
        <p:nvSpPr>
          <p:cNvPr id="19461" name="Rectangle 5"/>
          <p:cNvSpPr>
            <a:spLocks noGrp="1" noChangeArrowheads="1"/>
          </p:cNvSpPr>
          <p:nvPr>
            <p:ph type="body" sz="quarter" idx="3"/>
          </p:nvPr>
        </p:nvSpPr>
        <p:spPr bwMode="auto">
          <a:xfrm>
            <a:off x="1023005" y="3371809"/>
            <a:ext cx="8188606" cy="3194520"/>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9462" name="Rectangle 6"/>
          <p:cNvSpPr>
            <a:spLocks noGrp="1" noChangeArrowheads="1"/>
          </p:cNvSpPr>
          <p:nvPr>
            <p:ph type="ftr" sz="quarter" idx="4"/>
          </p:nvPr>
        </p:nvSpPr>
        <p:spPr bwMode="auto">
          <a:xfrm>
            <a:off x="1" y="6743619"/>
            <a:ext cx="4435304" cy="354580"/>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defRPr sz="1300"/>
            </a:lvl1pPr>
          </a:lstStyle>
          <a:p>
            <a:endParaRPr lang="de-DE"/>
          </a:p>
        </p:txBody>
      </p:sp>
      <p:sp>
        <p:nvSpPr>
          <p:cNvPr id="19463" name="Rectangle 7"/>
          <p:cNvSpPr>
            <a:spLocks noGrp="1" noChangeArrowheads="1"/>
          </p:cNvSpPr>
          <p:nvPr>
            <p:ph type="sldNum" sz="quarter" idx="5"/>
          </p:nvPr>
        </p:nvSpPr>
        <p:spPr bwMode="auto">
          <a:xfrm>
            <a:off x="5797022" y="6743619"/>
            <a:ext cx="4435304" cy="354580"/>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a:lvl1pPr>
          </a:lstStyle>
          <a:p>
            <a:fld id="{E4AA6088-1FF0-4E53-845C-EFEDD1C948F8}" type="slidenum">
              <a:rPr lang="de-DE"/>
              <a:pPr/>
              <a:t>‹Nr.›</a:t>
            </a:fld>
            <a:endParaRPr lang="de-DE"/>
          </a:p>
        </p:txBody>
      </p:sp>
    </p:spTree>
    <p:extLst>
      <p:ext uri="{BB962C8B-B14F-4D97-AF65-F5344CB8AC3E}">
        <p14:creationId xmlns:p14="http://schemas.microsoft.com/office/powerpoint/2010/main" val="365523349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3094" name="Rectangle 22"/>
          <p:cNvSpPr>
            <a:spLocks noChangeArrowheads="1"/>
          </p:cNvSpPr>
          <p:nvPr userDrawn="1"/>
        </p:nvSpPr>
        <p:spPr bwMode="auto">
          <a:xfrm>
            <a:off x="296864" y="1087041"/>
            <a:ext cx="8550275" cy="1990725"/>
          </a:xfrm>
          <a:prstGeom prst="rect">
            <a:avLst/>
          </a:prstGeom>
          <a:solidFill>
            <a:srgbClr val="EAEAEA"/>
          </a:solidFill>
          <a:ln w="9525">
            <a:noFill/>
            <a:miter lim="800000"/>
            <a:headEnd/>
            <a:tailEnd/>
          </a:ln>
          <a:effectLst/>
        </p:spPr>
        <p:txBody>
          <a:bodyPr wrap="none" anchor="ctr"/>
          <a:lstStyle/>
          <a:p>
            <a:pPr algn="ctr"/>
            <a:r>
              <a:rPr lang="de-DE"/>
              <a:t>Platzhalter für Bild, Bild auf Titelfolie hinter das Logo einsetzen</a:t>
            </a:r>
          </a:p>
        </p:txBody>
      </p:sp>
      <p:sp>
        <p:nvSpPr>
          <p:cNvPr id="5" name="Rectangle 17"/>
          <p:cNvSpPr>
            <a:spLocks noChangeArrowheads="1"/>
          </p:cNvSpPr>
          <p:nvPr userDrawn="1"/>
        </p:nvSpPr>
        <p:spPr bwMode="auto">
          <a:xfrm>
            <a:off x="287338" y="3077766"/>
            <a:ext cx="8583612" cy="1644253"/>
          </a:xfrm>
          <a:prstGeom prst="rect">
            <a:avLst/>
          </a:prstGeom>
          <a:solidFill>
            <a:srgbClr val="FFF0B2"/>
          </a:solidFill>
          <a:ln w="9525">
            <a:noFill/>
            <a:miter lim="800000"/>
            <a:headEnd/>
            <a:tailEnd/>
          </a:ln>
          <a:effectLst/>
        </p:spPr>
        <p:txBody>
          <a:bodyPr wrap="none" anchor="ctr"/>
          <a:lstStyle/>
          <a:p>
            <a:pPr algn="ctr"/>
            <a:r>
              <a:rPr lang="de-DE"/>
              <a:t>   </a:t>
            </a:r>
          </a:p>
        </p:txBody>
      </p:sp>
      <p:pic>
        <p:nvPicPr>
          <p:cNvPr id="6" name="Picture 16" descr="TU_Braunschweig_02"/>
          <p:cNvPicPr>
            <a:picLocks noChangeAspect="1" noChangeArrowheads="1"/>
          </p:cNvPicPr>
          <p:nvPr userDrawn="1"/>
        </p:nvPicPr>
        <p:blipFill rotWithShape="1">
          <a:blip r:embed="rId2" cstate="print"/>
          <a:srcRect t="376" b="24680"/>
          <a:stretch/>
        </p:blipFill>
        <p:spPr bwMode="auto">
          <a:xfrm>
            <a:off x="287339" y="1080000"/>
            <a:ext cx="8582400" cy="1998000"/>
          </a:xfrm>
          <a:prstGeom prst="rect">
            <a:avLst/>
          </a:prstGeom>
          <a:noFill/>
          <a:ln w="9525">
            <a:noFill/>
            <a:miter lim="800000"/>
            <a:headEnd/>
            <a:tailEnd/>
          </a:ln>
        </p:spPr>
      </p:pic>
      <p:sp>
        <p:nvSpPr>
          <p:cNvPr id="8" name="Rectangle 18"/>
          <p:cNvSpPr>
            <a:spLocks noChangeArrowheads="1"/>
          </p:cNvSpPr>
          <p:nvPr userDrawn="1"/>
        </p:nvSpPr>
        <p:spPr bwMode="auto">
          <a:xfrm>
            <a:off x="287338" y="4680000"/>
            <a:ext cx="8583612" cy="215503"/>
          </a:xfrm>
          <a:prstGeom prst="rect">
            <a:avLst/>
          </a:prstGeom>
          <a:solidFill>
            <a:srgbClr val="BE1E3C"/>
          </a:solidFill>
          <a:ln w="9525">
            <a:noFill/>
            <a:miter lim="800000"/>
            <a:headEnd/>
            <a:tailEnd/>
          </a:ln>
          <a:effectLst/>
        </p:spPr>
        <p:txBody>
          <a:bodyPr wrap="none" anchor="ctr"/>
          <a:lstStyle/>
          <a:p>
            <a:endParaRPr lang="de-DE"/>
          </a:p>
        </p:txBody>
      </p:sp>
      <p:sp>
        <p:nvSpPr>
          <p:cNvPr id="3074" name="Rectangle 2"/>
          <p:cNvSpPr>
            <a:spLocks noGrp="1" noChangeArrowheads="1"/>
          </p:cNvSpPr>
          <p:nvPr>
            <p:ph type="ctrTitle" hasCustomPrompt="1"/>
          </p:nvPr>
        </p:nvSpPr>
        <p:spPr>
          <a:xfrm>
            <a:off x="831850" y="3267075"/>
            <a:ext cx="7772400" cy="654844"/>
          </a:xfrm>
        </p:spPr>
        <p:txBody>
          <a:bodyPr/>
          <a:lstStyle>
            <a:lvl1pPr>
              <a:defRPr/>
            </a:lvl1pPr>
          </a:lstStyle>
          <a:p>
            <a:r>
              <a:rPr lang="de-DE" dirty="0"/>
              <a:t>Titel der Präsentation</a:t>
            </a:r>
          </a:p>
        </p:txBody>
      </p:sp>
      <p:sp>
        <p:nvSpPr>
          <p:cNvPr id="3075" name="Rectangle 3"/>
          <p:cNvSpPr>
            <a:spLocks noGrp="1" noChangeArrowheads="1"/>
          </p:cNvSpPr>
          <p:nvPr>
            <p:ph type="subTitle" idx="1" hasCustomPrompt="1"/>
          </p:nvPr>
        </p:nvSpPr>
        <p:spPr>
          <a:xfrm>
            <a:off x="830263" y="4124326"/>
            <a:ext cx="7747000" cy="250031"/>
          </a:xfrm>
        </p:spPr>
        <p:txBody>
          <a:bodyPr/>
          <a:lstStyle>
            <a:lvl1pPr>
              <a:defRPr/>
            </a:lvl1pPr>
          </a:lstStyle>
          <a:p>
            <a:r>
              <a:rPr lang="de-DE" dirty="0"/>
              <a:t>Vorname, Nachname der Referentin/des Referenten, Datum</a:t>
            </a:r>
          </a:p>
        </p:txBody>
      </p:sp>
      <p:pic>
        <p:nvPicPr>
          <p:cNvPr id="9" name="Picture 13" descr="TUBS_CO_150dpi"/>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486000"/>
            <a:ext cx="2124001" cy="79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liederung">
    <p:spTree>
      <p:nvGrpSpPr>
        <p:cNvPr id="1" name=""/>
        <p:cNvGrpSpPr/>
        <p:nvPr/>
      </p:nvGrpSpPr>
      <p:grpSpPr>
        <a:xfrm>
          <a:off x="0" y="0"/>
          <a:ext cx="0" cy="0"/>
          <a:chOff x="0" y="0"/>
          <a:chExt cx="0" cy="0"/>
        </a:xfrm>
      </p:grpSpPr>
      <p:sp>
        <p:nvSpPr>
          <p:cNvPr id="3" name="Rectangle 6"/>
          <p:cNvSpPr>
            <a:spLocks noChangeArrowheads="1"/>
          </p:cNvSpPr>
          <p:nvPr userDrawn="1"/>
        </p:nvSpPr>
        <p:spPr bwMode="auto">
          <a:xfrm>
            <a:off x="0" y="1"/>
            <a:ext cx="9144000" cy="850106"/>
          </a:xfrm>
          <a:prstGeom prst="rect">
            <a:avLst/>
          </a:prstGeom>
          <a:solidFill>
            <a:schemeClr val="hlink"/>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4" name="Rectangle 3"/>
          <p:cNvSpPr>
            <a:spLocks noGrp="1" noChangeArrowheads="1"/>
          </p:cNvSpPr>
          <p:nvPr userDrawn="1">
            <p:ph type="body" idx="1"/>
          </p:nvPr>
        </p:nvSpPr>
        <p:spPr bwMode="gray">
          <a:xfrm>
            <a:off x="431800" y="1004888"/>
            <a:ext cx="8370888" cy="3467100"/>
          </a:xfrm>
          <a:noFill/>
        </p:spPr>
        <p:txBody>
          <a:bodyPr/>
          <a:lstStyle/>
          <a:p>
            <a:pPr lvl="0">
              <a:buClr>
                <a:srgbClr val="C0C0C0"/>
              </a:buClr>
            </a:pPr>
            <a:r>
              <a:rPr lang="de-DE" sz="2000">
                <a:solidFill>
                  <a:srgbClr val="C0C0C0"/>
                </a:solidFill>
              </a:rPr>
              <a:t>Mastertextformat bearbeiten</a:t>
            </a:r>
          </a:p>
          <a:p>
            <a:pPr lvl="1">
              <a:buClr>
                <a:srgbClr val="C0C0C0"/>
              </a:buClr>
            </a:pPr>
            <a:r>
              <a:rPr lang="de-DE" sz="2000">
                <a:solidFill>
                  <a:srgbClr val="C0C0C0"/>
                </a:solidFill>
              </a:rPr>
              <a:t>Zweite Ebene</a:t>
            </a:r>
          </a:p>
          <a:p>
            <a:pPr lvl="2">
              <a:buClr>
                <a:srgbClr val="C0C0C0"/>
              </a:buClr>
            </a:pPr>
            <a:r>
              <a:rPr lang="de-DE" sz="2000">
                <a:solidFill>
                  <a:srgbClr val="C0C0C0"/>
                </a:solidFill>
              </a:rPr>
              <a:t>Dritte Ebene</a:t>
            </a:r>
          </a:p>
          <a:p>
            <a:pPr lvl="3">
              <a:buClr>
                <a:srgbClr val="C0C0C0"/>
              </a:buClr>
            </a:pPr>
            <a:r>
              <a:rPr lang="de-DE" sz="2000">
                <a:solidFill>
                  <a:srgbClr val="C0C0C0"/>
                </a:solidFill>
              </a:rPr>
              <a:t>Vierte Ebene</a:t>
            </a:r>
          </a:p>
          <a:p>
            <a:pPr lvl="4">
              <a:buClr>
                <a:srgbClr val="C0C0C0"/>
              </a:buClr>
            </a:pPr>
            <a:r>
              <a:rPr lang="de-DE" sz="2000">
                <a:solidFill>
                  <a:srgbClr val="C0C0C0"/>
                </a:solidFill>
              </a:rPr>
              <a:t>Fünfte Ebene</a:t>
            </a:r>
            <a:endParaRPr lang="de-DE" sz="2000" dirty="0">
              <a:solidFill>
                <a:srgbClr val="C0C0C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wischentitel_1">
    <p:spTree>
      <p:nvGrpSpPr>
        <p:cNvPr id="1" name=""/>
        <p:cNvGrpSpPr/>
        <p:nvPr/>
      </p:nvGrpSpPr>
      <p:grpSpPr>
        <a:xfrm>
          <a:off x="0" y="0"/>
          <a:ext cx="0" cy="0"/>
          <a:chOff x="0" y="0"/>
          <a:chExt cx="0" cy="0"/>
        </a:xfrm>
      </p:grpSpPr>
      <p:sp>
        <p:nvSpPr>
          <p:cNvPr id="6" name="Rectangle 17"/>
          <p:cNvSpPr>
            <a:spLocks noChangeArrowheads="1"/>
          </p:cNvSpPr>
          <p:nvPr userDrawn="1"/>
        </p:nvSpPr>
        <p:spPr bwMode="auto">
          <a:xfrm>
            <a:off x="216000" y="288000"/>
            <a:ext cx="8712000" cy="4280400"/>
          </a:xfrm>
          <a:prstGeom prst="rect">
            <a:avLst/>
          </a:prstGeom>
          <a:solidFill>
            <a:srgbClr val="DDDDDD"/>
          </a:solidFill>
          <a:ln>
            <a:noFill/>
          </a:ln>
        </p:spPr>
        <p:txBody>
          <a:bodyPr wrap="none" anchor="ctr"/>
          <a:lstStyle/>
          <a:p>
            <a:pPr algn="ctr"/>
            <a:r>
              <a:rPr lang="de-DE"/>
              <a:t>   </a:t>
            </a:r>
          </a:p>
        </p:txBody>
      </p:sp>
      <p:sp>
        <p:nvSpPr>
          <p:cNvPr id="7" name="Rectangle 2"/>
          <p:cNvSpPr>
            <a:spLocks noGrp="1" noChangeArrowheads="1"/>
          </p:cNvSpPr>
          <p:nvPr>
            <p:ph type="ctrTitle" hasCustomPrompt="1"/>
          </p:nvPr>
        </p:nvSpPr>
        <p:spPr>
          <a:xfrm>
            <a:off x="831850" y="2787774"/>
            <a:ext cx="7772400" cy="873125"/>
          </a:xfrm>
        </p:spPr>
        <p:txBody>
          <a:bodyPr/>
          <a:lstStyle>
            <a:lvl1pPr>
              <a:defRPr>
                <a:solidFill>
                  <a:schemeClr val="tx1"/>
                </a:solidFill>
              </a:defRPr>
            </a:lvl1pPr>
          </a:lstStyle>
          <a:p>
            <a:r>
              <a:rPr lang="de-DE" dirty="0"/>
              <a:t>Zwischentitel</a:t>
            </a:r>
          </a:p>
        </p:txBody>
      </p:sp>
      <p:sp>
        <p:nvSpPr>
          <p:cNvPr id="8" name="Rectangle 3"/>
          <p:cNvSpPr>
            <a:spLocks noGrp="1" noChangeArrowheads="1"/>
          </p:cNvSpPr>
          <p:nvPr>
            <p:ph type="subTitle" idx="1" hasCustomPrompt="1"/>
          </p:nvPr>
        </p:nvSpPr>
        <p:spPr>
          <a:xfrm>
            <a:off x="830263" y="3930774"/>
            <a:ext cx="7747000" cy="333375"/>
          </a:xfrm>
        </p:spPr>
        <p:txBody>
          <a:bodyPr/>
          <a:lstStyle>
            <a:lvl1pPr>
              <a:defRPr>
                <a:solidFill>
                  <a:schemeClr val="tx1"/>
                </a:solidFill>
              </a:defRPr>
            </a:lvl1pPr>
          </a:lstStyle>
          <a:p>
            <a:r>
              <a:rPr lang="de-DE" dirty="0"/>
              <a:t>Untertitel</a:t>
            </a:r>
          </a:p>
        </p:txBody>
      </p:sp>
      <p:pic>
        <p:nvPicPr>
          <p:cNvPr id="13" name="Picture 20" descr="TUBS_CO_70vH_150dpi"/>
          <p:cNvPicPr>
            <a:picLocks noChangeAspect="1" noChangeArrowheads="1"/>
          </p:cNvPicPr>
          <p:nvPr userDrawn="1"/>
        </p:nvPicPr>
        <p:blipFill>
          <a:blip r:embed="rId2" cstate="print"/>
          <a:srcRect/>
          <a:stretch>
            <a:fillRect/>
          </a:stretch>
        </p:blipFill>
        <p:spPr bwMode="auto">
          <a:xfrm>
            <a:off x="1" y="4436273"/>
            <a:ext cx="1356890" cy="502378"/>
          </a:xfrm>
          <a:prstGeom prst="rect">
            <a:avLst/>
          </a:prstGeom>
          <a:noFill/>
          <a:ln w="9525">
            <a:noFill/>
            <a:miter lim="800000"/>
            <a:headEnd/>
            <a:tailEnd/>
          </a:ln>
        </p:spPr>
      </p:pic>
      <p:sp>
        <p:nvSpPr>
          <p:cNvPr id="10" name="Rechteck 9"/>
          <p:cNvSpPr/>
          <p:nvPr userDrawn="1"/>
        </p:nvSpPr>
        <p:spPr>
          <a:xfrm>
            <a:off x="8928000" y="0"/>
            <a:ext cx="216000" cy="5148000"/>
          </a:xfrm>
          <a:prstGeom prst="rect">
            <a:avLst/>
          </a:prstGeom>
          <a:solidFill>
            <a:schemeClr val="bg1"/>
          </a:solidFill>
          <a:ln w="1905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pic>
        <p:nvPicPr>
          <p:cNvPr id="11" name="Picture 16"/>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t="8953" b="17163"/>
          <a:stretch/>
        </p:blipFill>
        <p:spPr bwMode="auto">
          <a:xfrm>
            <a:off x="216000" y="288327"/>
            <a:ext cx="8712000" cy="22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4652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wischentitel_1_eigenes Foto">
    <p:spTree>
      <p:nvGrpSpPr>
        <p:cNvPr id="1" name=""/>
        <p:cNvGrpSpPr/>
        <p:nvPr/>
      </p:nvGrpSpPr>
      <p:grpSpPr>
        <a:xfrm>
          <a:off x="0" y="0"/>
          <a:ext cx="0" cy="0"/>
          <a:chOff x="0" y="0"/>
          <a:chExt cx="0" cy="0"/>
        </a:xfrm>
      </p:grpSpPr>
      <p:sp>
        <p:nvSpPr>
          <p:cNvPr id="6" name="Rectangle 17"/>
          <p:cNvSpPr>
            <a:spLocks noChangeArrowheads="1"/>
          </p:cNvSpPr>
          <p:nvPr userDrawn="1"/>
        </p:nvSpPr>
        <p:spPr bwMode="auto">
          <a:xfrm>
            <a:off x="216000" y="288000"/>
            <a:ext cx="8712000" cy="4280400"/>
          </a:xfrm>
          <a:prstGeom prst="rect">
            <a:avLst/>
          </a:prstGeom>
          <a:solidFill>
            <a:srgbClr val="DDDDDD"/>
          </a:solidFill>
          <a:ln>
            <a:noFill/>
          </a:ln>
        </p:spPr>
        <p:txBody>
          <a:bodyPr wrap="none" anchor="ctr"/>
          <a:lstStyle/>
          <a:p>
            <a:pPr algn="ctr"/>
            <a:r>
              <a:rPr lang="de-DE"/>
              <a:t>   </a:t>
            </a:r>
          </a:p>
        </p:txBody>
      </p:sp>
      <p:sp>
        <p:nvSpPr>
          <p:cNvPr id="7" name="Rectangle 2"/>
          <p:cNvSpPr>
            <a:spLocks noGrp="1" noChangeArrowheads="1"/>
          </p:cNvSpPr>
          <p:nvPr>
            <p:ph type="ctrTitle" hasCustomPrompt="1"/>
          </p:nvPr>
        </p:nvSpPr>
        <p:spPr>
          <a:xfrm>
            <a:off x="831850" y="2787774"/>
            <a:ext cx="7772400" cy="873125"/>
          </a:xfrm>
        </p:spPr>
        <p:txBody>
          <a:bodyPr/>
          <a:lstStyle>
            <a:lvl1pPr>
              <a:defRPr>
                <a:solidFill>
                  <a:schemeClr val="tx1"/>
                </a:solidFill>
              </a:defRPr>
            </a:lvl1pPr>
          </a:lstStyle>
          <a:p>
            <a:r>
              <a:rPr lang="de-DE" dirty="0"/>
              <a:t>Zwischentitel</a:t>
            </a:r>
          </a:p>
        </p:txBody>
      </p:sp>
      <p:sp>
        <p:nvSpPr>
          <p:cNvPr id="8" name="Rectangle 3"/>
          <p:cNvSpPr>
            <a:spLocks noGrp="1" noChangeArrowheads="1"/>
          </p:cNvSpPr>
          <p:nvPr>
            <p:ph type="subTitle" idx="1" hasCustomPrompt="1"/>
          </p:nvPr>
        </p:nvSpPr>
        <p:spPr>
          <a:xfrm>
            <a:off x="830263" y="3930774"/>
            <a:ext cx="7747000" cy="333375"/>
          </a:xfrm>
        </p:spPr>
        <p:txBody>
          <a:bodyPr/>
          <a:lstStyle>
            <a:lvl1pPr>
              <a:defRPr>
                <a:solidFill>
                  <a:schemeClr val="tx1"/>
                </a:solidFill>
              </a:defRPr>
            </a:lvl1pPr>
          </a:lstStyle>
          <a:p>
            <a:r>
              <a:rPr lang="de-DE" dirty="0"/>
              <a:t>Untertitel</a:t>
            </a:r>
          </a:p>
        </p:txBody>
      </p:sp>
      <p:pic>
        <p:nvPicPr>
          <p:cNvPr id="13" name="Picture 20" descr="TUBS_CO_70vH_150dpi"/>
          <p:cNvPicPr>
            <a:picLocks noChangeAspect="1" noChangeArrowheads="1"/>
          </p:cNvPicPr>
          <p:nvPr userDrawn="1"/>
        </p:nvPicPr>
        <p:blipFill>
          <a:blip r:embed="rId2" cstate="print"/>
          <a:srcRect/>
          <a:stretch>
            <a:fillRect/>
          </a:stretch>
        </p:blipFill>
        <p:spPr bwMode="auto">
          <a:xfrm>
            <a:off x="1" y="4436273"/>
            <a:ext cx="1356890" cy="502378"/>
          </a:xfrm>
          <a:prstGeom prst="rect">
            <a:avLst/>
          </a:prstGeom>
          <a:noFill/>
          <a:ln w="9525">
            <a:noFill/>
            <a:miter lim="800000"/>
            <a:headEnd/>
            <a:tailEnd/>
          </a:ln>
        </p:spPr>
      </p:pic>
      <p:sp>
        <p:nvSpPr>
          <p:cNvPr id="9" name="Bildplatzhalter 2"/>
          <p:cNvSpPr>
            <a:spLocks noGrp="1"/>
          </p:cNvSpPr>
          <p:nvPr>
            <p:ph type="pic" sz="quarter" idx="10"/>
          </p:nvPr>
        </p:nvSpPr>
        <p:spPr>
          <a:xfrm>
            <a:off x="216000" y="288000"/>
            <a:ext cx="8712000" cy="2268000"/>
          </a:xfrm>
        </p:spPr>
        <p:txBody>
          <a:bodyPr/>
          <a:lstStyle/>
          <a:p>
            <a:r>
              <a:rPr lang="de-DE"/>
              <a:t>Bild durch Klicken auf Symbol hinzufügen</a:t>
            </a:r>
          </a:p>
        </p:txBody>
      </p:sp>
      <p:sp>
        <p:nvSpPr>
          <p:cNvPr id="10" name="Rechteck 9"/>
          <p:cNvSpPr/>
          <p:nvPr userDrawn="1"/>
        </p:nvSpPr>
        <p:spPr>
          <a:xfrm>
            <a:off x="8928000" y="0"/>
            <a:ext cx="216000" cy="5148000"/>
          </a:xfrm>
          <a:prstGeom prst="rect">
            <a:avLst/>
          </a:prstGeom>
          <a:solidFill>
            <a:schemeClr val="bg1"/>
          </a:solidFill>
          <a:ln w="1905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1621560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wischentitel_2">
    <p:spTree>
      <p:nvGrpSpPr>
        <p:cNvPr id="1" name=""/>
        <p:cNvGrpSpPr/>
        <p:nvPr/>
      </p:nvGrpSpPr>
      <p:grpSpPr>
        <a:xfrm>
          <a:off x="0" y="0"/>
          <a:ext cx="0" cy="0"/>
          <a:chOff x="0" y="0"/>
          <a:chExt cx="0" cy="0"/>
        </a:xfrm>
      </p:grpSpPr>
      <p:sp>
        <p:nvSpPr>
          <p:cNvPr id="6" name="Rectangle 17"/>
          <p:cNvSpPr>
            <a:spLocks noChangeArrowheads="1"/>
          </p:cNvSpPr>
          <p:nvPr userDrawn="1"/>
        </p:nvSpPr>
        <p:spPr bwMode="auto">
          <a:xfrm>
            <a:off x="216000" y="288000"/>
            <a:ext cx="8712000" cy="4280400"/>
          </a:xfrm>
          <a:prstGeom prst="rect">
            <a:avLst/>
          </a:prstGeom>
          <a:solidFill>
            <a:srgbClr val="FA6E00"/>
          </a:solidFill>
          <a:ln>
            <a:noFill/>
          </a:ln>
        </p:spPr>
        <p:txBody>
          <a:bodyPr wrap="none" anchor="ctr"/>
          <a:lstStyle/>
          <a:p>
            <a:pPr algn="ctr"/>
            <a:r>
              <a:rPr lang="de-DE"/>
              <a:t>   </a:t>
            </a:r>
          </a:p>
        </p:txBody>
      </p:sp>
      <p:sp>
        <p:nvSpPr>
          <p:cNvPr id="7" name="Rectangle 2"/>
          <p:cNvSpPr>
            <a:spLocks noGrp="1" noChangeArrowheads="1"/>
          </p:cNvSpPr>
          <p:nvPr>
            <p:ph type="ctrTitle" hasCustomPrompt="1"/>
          </p:nvPr>
        </p:nvSpPr>
        <p:spPr>
          <a:xfrm>
            <a:off x="831850" y="2787774"/>
            <a:ext cx="7772400" cy="873125"/>
          </a:xfrm>
        </p:spPr>
        <p:txBody>
          <a:bodyPr/>
          <a:lstStyle>
            <a:lvl1pPr>
              <a:defRPr>
                <a:solidFill>
                  <a:schemeClr val="bg1"/>
                </a:solidFill>
              </a:defRPr>
            </a:lvl1pPr>
          </a:lstStyle>
          <a:p>
            <a:r>
              <a:rPr lang="de-DE" dirty="0"/>
              <a:t>Zwischentitel</a:t>
            </a:r>
          </a:p>
        </p:txBody>
      </p:sp>
      <p:sp>
        <p:nvSpPr>
          <p:cNvPr id="8" name="Rectangle 3"/>
          <p:cNvSpPr>
            <a:spLocks noGrp="1" noChangeArrowheads="1"/>
          </p:cNvSpPr>
          <p:nvPr>
            <p:ph type="subTitle" idx="1" hasCustomPrompt="1"/>
          </p:nvPr>
        </p:nvSpPr>
        <p:spPr>
          <a:xfrm>
            <a:off x="830263" y="3930774"/>
            <a:ext cx="7747000" cy="333375"/>
          </a:xfrm>
        </p:spPr>
        <p:txBody>
          <a:bodyPr/>
          <a:lstStyle>
            <a:lvl1pPr>
              <a:defRPr>
                <a:solidFill>
                  <a:schemeClr val="bg1"/>
                </a:solidFill>
              </a:defRPr>
            </a:lvl1pPr>
          </a:lstStyle>
          <a:p>
            <a:r>
              <a:rPr lang="de-DE" dirty="0"/>
              <a:t>Untertitel</a:t>
            </a:r>
          </a:p>
        </p:txBody>
      </p:sp>
      <p:pic>
        <p:nvPicPr>
          <p:cNvPr id="13" name="Picture 20" descr="TUBS_CO_70vH_150dpi"/>
          <p:cNvPicPr>
            <a:picLocks noChangeAspect="1" noChangeArrowheads="1"/>
          </p:cNvPicPr>
          <p:nvPr userDrawn="1"/>
        </p:nvPicPr>
        <p:blipFill>
          <a:blip r:embed="rId2" cstate="print"/>
          <a:srcRect/>
          <a:stretch>
            <a:fillRect/>
          </a:stretch>
        </p:blipFill>
        <p:spPr bwMode="auto">
          <a:xfrm>
            <a:off x="1" y="4436273"/>
            <a:ext cx="1356890" cy="502378"/>
          </a:xfrm>
          <a:prstGeom prst="rect">
            <a:avLst/>
          </a:prstGeom>
          <a:noFill/>
          <a:ln w="9525">
            <a:noFill/>
            <a:miter lim="800000"/>
            <a:headEnd/>
            <a:tailEnd/>
          </a:ln>
        </p:spPr>
      </p:pic>
      <p:sp>
        <p:nvSpPr>
          <p:cNvPr id="10" name="Rechteck 9"/>
          <p:cNvSpPr/>
          <p:nvPr userDrawn="1"/>
        </p:nvSpPr>
        <p:spPr>
          <a:xfrm>
            <a:off x="8927999" y="0"/>
            <a:ext cx="216000" cy="5148000"/>
          </a:xfrm>
          <a:prstGeom prst="rect">
            <a:avLst/>
          </a:prstGeom>
          <a:solidFill>
            <a:schemeClr val="bg1"/>
          </a:solidFill>
          <a:ln w="1905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pic>
        <p:nvPicPr>
          <p:cNvPr id="9" name="Picture 16"/>
          <p:cNvPicPr preferRelativeResize="0">
            <a:picLocks noChangeArrowheads="1"/>
          </p:cNvPicPr>
          <p:nvPr userDrawn="1"/>
        </p:nvPicPr>
        <p:blipFill rotWithShape="1">
          <a:blip r:embed="rId3">
            <a:extLst>
              <a:ext uri="{28A0092B-C50C-407E-A947-70E740481C1C}">
                <a14:useLocalDpi xmlns:a14="http://schemas.microsoft.com/office/drawing/2010/main" val="0"/>
              </a:ext>
            </a:extLst>
          </a:blip>
          <a:srcRect t="1553" b="24901"/>
          <a:stretch/>
        </p:blipFill>
        <p:spPr bwMode="auto">
          <a:xfrm>
            <a:off x="216000" y="288327"/>
            <a:ext cx="8712000" cy="2268000"/>
          </a:xfrm>
          <a:prstGeom prst="rect">
            <a:avLst/>
          </a:prstGeom>
          <a:solidFill>
            <a:srgbClr val="FFDC4D"/>
          </a:solidFill>
          <a:ln>
            <a:noFill/>
          </a:ln>
        </p:spPr>
      </p:pic>
    </p:spTree>
    <p:extLst>
      <p:ext uri="{BB962C8B-B14F-4D97-AF65-F5344CB8AC3E}">
        <p14:creationId xmlns:p14="http://schemas.microsoft.com/office/powerpoint/2010/main" val="42275767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Zwischentitel_2_eigenes Foto">
    <p:spTree>
      <p:nvGrpSpPr>
        <p:cNvPr id="1" name=""/>
        <p:cNvGrpSpPr/>
        <p:nvPr/>
      </p:nvGrpSpPr>
      <p:grpSpPr>
        <a:xfrm>
          <a:off x="0" y="0"/>
          <a:ext cx="0" cy="0"/>
          <a:chOff x="0" y="0"/>
          <a:chExt cx="0" cy="0"/>
        </a:xfrm>
      </p:grpSpPr>
      <p:sp>
        <p:nvSpPr>
          <p:cNvPr id="6" name="Rectangle 17"/>
          <p:cNvSpPr>
            <a:spLocks noChangeArrowheads="1"/>
          </p:cNvSpPr>
          <p:nvPr userDrawn="1"/>
        </p:nvSpPr>
        <p:spPr bwMode="auto">
          <a:xfrm>
            <a:off x="216000" y="288000"/>
            <a:ext cx="8712000" cy="4280400"/>
          </a:xfrm>
          <a:prstGeom prst="rect">
            <a:avLst/>
          </a:prstGeom>
          <a:solidFill>
            <a:srgbClr val="FA6E00"/>
          </a:solidFill>
          <a:ln>
            <a:noFill/>
          </a:ln>
        </p:spPr>
        <p:txBody>
          <a:bodyPr wrap="none" anchor="ctr"/>
          <a:lstStyle/>
          <a:p>
            <a:pPr algn="ctr"/>
            <a:r>
              <a:rPr lang="de-DE"/>
              <a:t>   </a:t>
            </a:r>
          </a:p>
        </p:txBody>
      </p:sp>
      <p:sp>
        <p:nvSpPr>
          <p:cNvPr id="7" name="Rectangle 2"/>
          <p:cNvSpPr>
            <a:spLocks noGrp="1" noChangeArrowheads="1"/>
          </p:cNvSpPr>
          <p:nvPr>
            <p:ph type="ctrTitle" hasCustomPrompt="1"/>
          </p:nvPr>
        </p:nvSpPr>
        <p:spPr>
          <a:xfrm>
            <a:off x="831850" y="2787774"/>
            <a:ext cx="7772400" cy="873125"/>
          </a:xfrm>
        </p:spPr>
        <p:txBody>
          <a:bodyPr/>
          <a:lstStyle>
            <a:lvl1pPr>
              <a:defRPr>
                <a:solidFill>
                  <a:schemeClr val="bg1"/>
                </a:solidFill>
              </a:defRPr>
            </a:lvl1pPr>
          </a:lstStyle>
          <a:p>
            <a:r>
              <a:rPr lang="de-DE" dirty="0"/>
              <a:t>Zwischentitel</a:t>
            </a:r>
          </a:p>
        </p:txBody>
      </p:sp>
      <p:sp>
        <p:nvSpPr>
          <p:cNvPr id="8" name="Rectangle 3"/>
          <p:cNvSpPr>
            <a:spLocks noGrp="1" noChangeArrowheads="1"/>
          </p:cNvSpPr>
          <p:nvPr>
            <p:ph type="subTitle" idx="1" hasCustomPrompt="1"/>
          </p:nvPr>
        </p:nvSpPr>
        <p:spPr>
          <a:xfrm>
            <a:off x="830263" y="3930774"/>
            <a:ext cx="7747000" cy="333375"/>
          </a:xfrm>
        </p:spPr>
        <p:txBody>
          <a:bodyPr/>
          <a:lstStyle>
            <a:lvl1pPr>
              <a:defRPr>
                <a:solidFill>
                  <a:schemeClr val="bg1"/>
                </a:solidFill>
              </a:defRPr>
            </a:lvl1pPr>
          </a:lstStyle>
          <a:p>
            <a:r>
              <a:rPr lang="de-DE" dirty="0"/>
              <a:t>Untertitel</a:t>
            </a:r>
          </a:p>
        </p:txBody>
      </p:sp>
      <p:pic>
        <p:nvPicPr>
          <p:cNvPr id="13" name="Picture 20" descr="TUBS_CO_70vH_150dpi"/>
          <p:cNvPicPr>
            <a:picLocks noChangeAspect="1" noChangeArrowheads="1"/>
          </p:cNvPicPr>
          <p:nvPr userDrawn="1"/>
        </p:nvPicPr>
        <p:blipFill>
          <a:blip r:embed="rId2" cstate="print"/>
          <a:srcRect/>
          <a:stretch>
            <a:fillRect/>
          </a:stretch>
        </p:blipFill>
        <p:spPr bwMode="auto">
          <a:xfrm>
            <a:off x="1" y="4436273"/>
            <a:ext cx="1356890" cy="502378"/>
          </a:xfrm>
          <a:prstGeom prst="rect">
            <a:avLst/>
          </a:prstGeom>
          <a:noFill/>
          <a:ln w="9525">
            <a:noFill/>
            <a:miter lim="800000"/>
            <a:headEnd/>
            <a:tailEnd/>
          </a:ln>
        </p:spPr>
      </p:pic>
      <p:sp>
        <p:nvSpPr>
          <p:cNvPr id="3" name="Bildplatzhalter 2"/>
          <p:cNvSpPr>
            <a:spLocks noGrp="1"/>
          </p:cNvSpPr>
          <p:nvPr>
            <p:ph type="pic" sz="quarter" idx="10"/>
          </p:nvPr>
        </p:nvSpPr>
        <p:spPr>
          <a:xfrm>
            <a:off x="216000" y="288000"/>
            <a:ext cx="8712000" cy="2268000"/>
          </a:xfrm>
        </p:spPr>
        <p:txBody>
          <a:bodyPr/>
          <a:lstStyle/>
          <a:p>
            <a:r>
              <a:rPr lang="de-DE"/>
              <a:t>Bild durch Klicken auf Symbol hinzufügen</a:t>
            </a:r>
          </a:p>
        </p:txBody>
      </p:sp>
      <p:sp>
        <p:nvSpPr>
          <p:cNvPr id="10" name="Rechteck 9"/>
          <p:cNvSpPr/>
          <p:nvPr userDrawn="1"/>
        </p:nvSpPr>
        <p:spPr>
          <a:xfrm>
            <a:off x="8927999" y="0"/>
            <a:ext cx="216000" cy="5148000"/>
          </a:xfrm>
          <a:prstGeom prst="rect">
            <a:avLst/>
          </a:prstGeom>
          <a:solidFill>
            <a:schemeClr val="bg1"/>
          </a:solidFill>
          <a:ln w="1905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3094" name="Rectangle 22"/>
          <p:cNvSpPr>
            <a:spLocks noChangeArrowheads="1"/>
          </p:cNvSpPr>
          <p:nvPr userDrawn="1"/>
        </p:nvSpPr>
        <p:spPr bwMode="auto">
          <a:xfrm>
            <a:off x="296864" y="1087041"/>
            <a:ext cx="8550275" cy="1990725"/>
          </a:xfrm>
          <a:prstGeom prst="rect">
            <a:avLst/>
          </a:prstGeom>
          <a:solidFill>
            <a:srgbClr val="EAEAEA"/>
          </a:solidFill>
          <a:ln w="9525">
            <a:noFill/>
            <a:miter lim="800000"/>
            <a:headEnd/>
            <a:tailEnd/>
          </a:ln>
          <a:effectLst/>
        </p:spPr>
        <p:txBody>
          <a:bodyPr wrap="none" anchor="ctr"/>
          <a:lstStyle/>
          <a:p>
            <a:pPr algn="ctr"/>
            <a:r>
              <a:rPr lang="de-DE"/>
              <a:t>Platzhalter für Bild, Bild auf Titelfolie hinter das Logo einsetzen</a:t>
            </a:r>
          </a:p>
        </p:txBody>
      </p:sp>
      <p:sp>
        <p:nvSpPr>
          <p:cNvPr id="5" name="Rectangle 17"/>
          <p:cNvSpPr>
            <a:spLocks noChangeArrowheads="1"/>
          </p:cNvSpPr>
          <p:nvPr userDrawn="1"/>
        </p:nvSpPr>
        <p:spPr bwMode="auto">
          <a:xfrm>
            <a:off x="287338" y="3077766"/>
            <a:ext cx="8583612" cy="1644253"/>
          </a:xfrm>
          <a:prstGeom prst="rect">
            <a:avLst/>
          </a:prstGeom>
          <a:solidFill>
            <a:srgbClr val="FFF0B2"/>
          </a:solidFill>
          <a:ln w="9525">
            <a:noFill/>
            <a:miter lim="800000"/>
            <a:headEnd/>
            <a:tailEnd/>
          </a:ln>
          <a:effectLst/>
        </p:spPr>
        <p:txBody>
          <a:bodyPr wrap="none" anchor="ctr"/>
          <a:lstStyle/>
          <a:p>
            <a:pPr algn="ctr"/>
            <a:r>
              <a:rPr lang="de-DE"/>
              <a:t>   </a:t>
            </a:r>
          </a:p>
        </p:txBody>
      </p:sp>
      <p:pic>
        <p:nvPicPr>
          <p:cNvPr id="6" name="Picture 16" descr="TU_Braunschweig_02"/>
          <p:cNvPicPr>
            <a:picLocks noChangeAspect="1" noChangeArrowheads="1"/>
          </p:cNvPicPr>
          <p:nvPr userDrawn="1"/>
        </p:nvPicPr>
        <p:blipFill rotWithShape="1">
          <a:blip r:embed="rId2" cstate="print"/>
          <a:srcRect t="376" b="24680"/>
          <a:stretch/>
        </p:blipFill>
        <p:spPr bwMode="auto">
          <a:xfrm>
            <a:off x="287339" y="1080000"/>
            <a:ext cx="8582400" cy="1998000"/>
          </a:xfrm>
          <a:prstGeom prst="rect">
            <a:avLst/>
          </a:prstGeom>
          <a:noFill/>
          <a:ln w="9525">
            <a:noFill/>
            <a:miter lim="800000"/>
            <a:headEnd/>
            <a:tailEnd/>
          </a:ln>
        </p:spPr>
      </p:pic>
      <p:sp>
        <p:nvSpPr>
          <p:cNvPr id="8" name="Rectangle 18"/>
          <p:cNvSpPr>
            <a:spLocks noChangeArrowheads="1"/>
          </p:cNvSpPr>
          <p:nvPr userDrawn="1"/>
        </p:nvSpPr>
        <p:spPr bwMode="auto">
          <a:xfrm>
            <a:off x="287338" y="4680000"/>
            <a:ext cx="8583612" cy="215503"/>
          </a:xfrm>
          <a:prstGeom prst="rect">
            <a:avLst/>
          </a:prstGeom>
          <a:solidFill>
            <a:srgbClr val="BE1E3C"/>
          </a:solidFill>
          <a:ln w="9525">
            <a:noFill/>
            <a:miter lim="800000"/>
            <a:headEnd/>
            <a:tailEnd/>
          </a:ln>
          <a:effectLst/>
        </p:spPr>
        <p:txBody>
          <a:bodyPr wrap="none" anchor="ctr"/>
          <a:lstStyle/>
          <a:p>
            <a:endParaRPr lang="de-DE"/>
          </a:p>
        </p:txBody>
      </p:sp>
      <p:sp>
        <p:nvSpPr>
          <p:cNvPr id="3074" name="Rectangle 2"/>
          <p:cNvSpPr>
            <a:spLocks noGrp="1" noChangeArrowheads="1"/>
          </p:cNvSpPr>
          <p:nvPr>
            <p:ph type="ctrTitle" hasCustomPrompt="1"/>
          </p:nvPr>
        </p:nvSpPr>
        <p:spPr>
          <a:xfrm>
            <a:off x="831850" y="3267075"/>
            <a:ext cx="7772400" cy="654844"/>
          </a:xfrm>
        </p:spPr>
        <p:txBody>
          <a:bodyPr/>
          <a:lstStyle>
            <a:lvl1pPr>
              <a:defRPr/>
            </a:lvl1pPr>
          </a:lstStyle>
          <a:p>
            <a:r>
              <a:rPr lang="de-DE" dirty="0"/>
              <a:t>Titel der Präsentation</a:t>
            </a:r>
          </a:p>
        </p:txBody>
      </p:sp>
      <p:sp>
        <p:nvSpPr>
          <p:cNvPr id="3075" name="Rectangle 3"/>
          <p:cNvSpPr>
            <a:spLocks noGrp="1" noChangeArrowheads="1"/>
          </p:cNvSpPr>
          <p:nvPr>
            <p:ph type="subTitle" idx="1" hasCustomPrompt="1"/>
          </p:nvPr>
        </p:nvSpPr>
        <p:spPr>
          <a:xfrm>
            <a:off x="830263" y="4124326"/>
            <a:ext cx="7747000" cy="250031"/>
          </a:xfrm>
        </p:spPr>
        <p:txBody>
          <a:bodyPr/>
          <a:lstStyle>
            <a:lvl1pPr>
              <a:defRPr/>
            </a:lvl1pPr>
          </a:lstStyle>
          <a:p>
            <a:r>
              <a:rPr lang="de-DE" dirty="0"/>
              <a:t>Vorname, Nachname der Referentin/des Referenten, Datum</a:t>
            </a:r>
          </a:p>
        </p:txBody>
      </p:sp>
      <p:pic>
        <p:nvPicPr>
          <p:cNvPr id="9" name="Picture 13" descr="TUBS_CO_150dpi"/>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486000"/>
            <a:ext cx="2124001" cy="79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8252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a:xfrm>
            <a:off x="431800" y="900000"/>
            <a:ext cx="8375650" cy="345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feld 3">
            <a:extLst>
              <a:ext uri="{FF2B5EF4-FFF2-40B4-BE49-F238E27FC236}">
                <a16:creationId xmlns:a16="http://schemas.microsoft.com/office/drawing/2014/main" id="{67BD15D9-169E-6EB7-9A95-CC6572C6DAAC}"/>
              </a:ext>
            </a:extLst>
          </p:cNvPr>
          <p:cNvSpPr txBox="1">
            <a:spLocks noChangeAspect="1"/>
          </p:cNvSpPr>
          <p:nvPr userDrawn="1"/>
        </p:nvSpPr>
        <p:spPr>
          <a:xfrm>
            <a:off x="179511" y="195486"/>
            <a:ext cx="1656000" cy="3649161"/>
          </a:xfrm>
          <a:prstGeom prst="rect">
            <a:avLst/>
          </a:prstGeom>
          <a:noFill/>
          <a:ln>
            <a:solidFill>
              <a:schemeClr val="tx1"/>
            </a:solidFill>
          </a:ln>
        </p:spPr>
        <p:txBody>
          <a:bodyPr wrap="square" rtlCol="0">
            <a:spAutoFit/>
          </a:bodyPr>
          <a:lstStyle/>
          <a:p>
            <a:r>
              <a:rPr lang="de-DE" sz="1100" b="1" dirty="0">
                <a:latin typeface="NexusSansPro-Regular" panose="02010504030101020104" pitchFamily="2" charset="77"/>
              </a:rPr>
              <a:t>Pfeile für eigene Beziehung zu Person:</a:t>
            </a:r>
          </a:p>
          <a:p>
            <a:endParaRPr lang="de-DE" sz="1100" dirty="0">
              <a:latin typeface="NexusSansPro-Regular" panose="02010504030101020104" pitchFamily="2" charset="77"/>
            </a:endParaRPr>
          </a:p>
          <a:p>
            <a:r>
              <a:rPr lang="de-DE" sz="1100" b="1" dirty="0">
                <a:latin typeface="NexusSansPro-Regular" panose="02010504030101020104" pitchFamily="2" charset="77"/>
              </a:rPr>
              <a:t>Lose:</a:t>
            </a: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r>
              <a:rPr lang="de-DE" sz="1100" b="1" dirty="0">
                <a:latin typeface="NexusSansPro-Regular" panose="02010504030101020104" pitchFamily="2" charset="77"/>
              </a:rPr>
              <a:t>Mittlere:</a:t>
            </a: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r>
              <a:rPr lang="de-DE" sz="1100" b="1" dirty="0">
                <a:latin typeface="NexusSansPro-Regular" panose="02010504030101020104" pitchFamily="2" charset="77"/>
              </a:rPr>
              <a:t>Enge:</a:t>
            </a: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p:txBody>
      </p:sp>
      <p:sp>
        <p:nvSpPr>
          <p:cNvPr id="5" name="Textfeld 4">
            <a:extLst>
              <a:ext uri="{FF2B5EF4-FFF2-40B4-BE49-F238E27FC236}">
                <a16:creationId xmlns:a16="http://schemas.microsoft.com/office/drawing/2014/main" id="{BD6BA3FE-4EAC-9F4D-B7DA-08C34D5D5E01}"/>
              </a:ext>
            </a:extLst>
          </p:cNvPr>
          <p:cNvSpPr txBox="1">
            <a:spLocks noChangeAspect="1"/>
          </p:cNvSpPr>
          <p:nvPr userDrawn="1"/>
        </p:nvSpPr>
        <p:spPr>
          <a:xfrm>
            <a:off x="179511" y="3915220"/>
            <a:ext cx="1656000" cy="769866"/>
          </a:xfrm>
          <a:prstGeom prst="rect">
            <a:avLst/>
          </a:prstGeom>
          <a:noFill/>
          <a:ln>
            <a:solidFill>
              <a:schemeClr val="tx1"/>
            </a:solidFill>
          </a:ln>
        </p:spPr>
        <p:txBody>
          <a:bodyPr wrap="square" rtlCol="0">
            <a:spAutoFit/>
          </a:bodyPr>
          <a:lstStyle/>
          <a:p>
            <a:r>
              <a:rPr lang="de-DE" sz="1100" b="1" dirty="0">
                <a:latin typeface="NexusSansPro-Regular" panose="02010504030101020104" pitchFamily="2" charset="77"/>
              </a:rPr>
              <a:t>Pfeil für Beziehung zwischen Personen:</a:t>
            </a:r>
          </a:p>
          <a:p>
            <a:endParaRPr lang="de-DE" sz="1100" b="1" dirty="0">
              <a:latin typeface="NexusSansPro-Regular" panose="02010504030101020104" pitchFamily="2" charset="77"/>
            </a:endParaRPr>
          </a:p>
          <a:p>
            <a:endParaRPr lang="de-DE" sz="1100" b="1" dirty="0">
              <a:latin typeface="NexusSansPro-Regular" panose="02010504030101020104" pitchFamily="2" charset="77"/>
            </a:endParaRPr>
          </a:p>
        </p:txBody>
      </p:sp>
      <p:sp>
        <p:nvSpPr>
          <p:cNvPr id="6" name="Textfeld 5">
            <a:extLst>
              <a:ext uri="{FF2B5EF4-FFF2-40B4-BE49-F238E27FC236}">
                <a16:creationId xmlns:a16="http://schemas.microsoft.com/office/drawing/2014/main" id="{15D9AFC5-3748-BDB0-961F-68A07597C3CF}"/>
              </a:ext>
            </a:extLst>
          </p:cNvPr>
          <p:cNvSpPr txBox="1"/>
          <p:nvPr userDrawn="1"/>
        </p:nvSpPr>
        <p:spPr>
          <a:xfrm>
            <a:off x="7236296" y="3725979"/>
            <a:ext cx="2089182" cy="1384995"/>
          </a:xfrm>
          <a:prstGeom prst="rect">
            <a:avLst/>
          </a:prstGeom>
          <a:noFill/>
        </p:spPr>
        <p:txBody>
          <a:bodyPr wrap="square" rtlCol="0">
            <a:spAutoFit/>
          </a:bodyPr>
          <a:lstStyle/>
          <a:p>
            <a:r>
              <a:rPr lang="de-DE" sz="1200" b="1" dirty="0">
                <a:latin typeface="NexusSansPro-Regular" panose="02010504030101020104" pitchFamily="2" charset="77"/>
              </a:rPr>
              <a:t>Formen der Unterstützung:</a:t>
            </a:r>
          </a:p>
          <a:p>
            <a:pPr marL="228600" indent="-228600">
              <a:buFont typeface="+mj-lt"/>
              <a:buAutoNum type="arabicPeriod"/>
            </a:pPr>
            <a:r>
              <a:rPr lang="de-DE" sz="1200" b="1" dirty="0">
                <a:latin typeface="NexusSansPro-Regular" panose="02010504030101020104" pitchFamily="2" charset="77"/>
              </a:rPr>
              <a:t>SE </a:t>
            </a:r>
            <a:r>
              <a:rPr lang="de-DE" sz="1200" b="1" dirty="0">
                <a:latin typeface="NexusSansPro-Regular" panose="02010504030101020104" pitchFamily="2" charset="77"/>
                <a:sym typeface="Wingdings" pitchFamily="2" charset="2"/>
              </a:rPr>
              <a:t> </a:t>
            </a:r>
            <a:r>
              <a:rPr lang="de-DE" sz="1200" dirty="0">
                <a:latin typeface="NexusSansPro-Regular" panose="02010504030101020104" pitchFamily="2" charset="77"/>
              </a:rPr>
              <a:t>sozio- emotional</a:t>
            </a:r>
          </a:p>
          <a:p>
            <a:pPr marL="228600" indent="-228600">
              <a:buFont typeface="+mj-lt"/>
              <a:buAutoNum type="arabicPeriod"/>
            </a:pPr>
            <a:r>
              <a:rPr lang="de-DE" sz="1200" b="1" dirty="0">
                <a:latin typeface="NexusSansPro-Regular" panose="02010504030101020104" pitchFamily="2" charset="77"/>
              </a:rPr>
              <a:t>I </a:t>
            </a:r>
            <a:r>
              <a:rPr lang="de-DE" sz="1200" b="1" dirty="0">
                <a:latin typeface="NexusSansPro-Regular" panose="02010504030101020104" pitchFamily="2" charset="77"/>
                <a:sym typeface="Wingdings" pitchFamily="2" charset="2"/>
              </a:rPr>
              <a:t> </a:t>
            </a:r>
            <a:r>
              <a:rPr lang="de-DE" sz="1200" dirty="0">
                <a:latin typeface="NexusSansPro-Regular" panose="02010504030101020104" pitchFamily="2" charset="77"/>
              </a:rPr>
              <a:t>instrumentell</a:t>
            </a:r>
          </a:p>
          <a:p>
            <a:pPr marL="228600" indent="-228600">
              <a:buFont typeface="+mj-lt"/>
              <a:buAutoNum type="arabicPeriod"/>
            </a:pPr>
            <a:r>
              <a:rPr lang="de-DE" sz="1200" b="1" dirty="0">
                <a:latin typeface="NexusSansPro-Regular" panose="02010504030101020104" pitchFamily="2" charset="77"/>
              </a:rPr>
              <a:t>FW </a:t>
            </a:r>
            <a:r>
              <a:rPr lang="de-DE" sz="1200" b="1" dirty="0">
                <a:latin typeface="NexusSansPro-Regular" panose="02010504030101020104" pitchFamily="2" charset="77"/>
                <a:sym typeface="Wingdings" pitchFamily="2" charset="2"/>
              </a:rPr>
              <a:t> </a:t>
            </a:r>
            <a:r>
              <a:rPr lang="de-DE" sz="1200" dirty="0">
                <a:latin typeface="NexusSansPro-Regular" panose="02010504030101020104" pitchFamily="2" charset="77"/>
              </a:rPr>
              <a:t>Feedback und Wertschätzung</a:t>
            </a:r>
          </a:p>
          <a:p>
            <a:pPr marL="228600" indent="-228600">
              <a:buFont typeface="+mj-lt"/>
              <a:buAutoNum type="arabicPeriod"/>
            </a:pPr>
            <a:r>
              <a:rPr lang="de-DE" sz="1200" b="1" dirty="0">
                <a:latin typeface="NexusSansPro-Regular" panose="02010504030101020104" pitchFamily="2" charset="77"/>
              </a:rPr>
              <a:t>INF</a:t>
            </a:r>
            <a:r>
              <a:rPr lang="de-DE" sz="1200" dirty="0">
                <a:latin typeface="NexusSansPro-Regular" panose="02010504030101020104" pitchFamily="2" charset="77"/>
              </a:rPr>
              <a:t> </a:t>
            </a:r>
            <a:r>
              <a:rPr lang="de-DE" sz="1200" dirty="0">
                <a:latin typeface="NexusSansPro-Regular" panose="02010504030101020104" pitchFamily="2" charset="77"/>
                <a:sym typeface="Wingdings" pitchFamily="2" charset="2"/>
              </a:rPr>
              <a:t> </a:t>
            </a:r>
            <a:r>
              <a:rPr lang="de-DE" sz="1200" b="0" dirty="0">
                <a:latin typeface="NexusSansPro-Regular" panose="02010504030101020104" pitchFamily="2" charset="77"/>
                <a:sym typeface="Wingdings" pitchFamily="2" charset="2"/>
              </a:rPr>
              <a:t>informational</a:t>
            </a:r>
            <a:endParaRPr lang="de-DE" sz="1200" dirty="0">
              <a:latin typeface="NexusSansPro-Regular" panose="02010504030101020104" pitchFamily="2" charset="77"/>
            </a:endParaRPr>
          </a:p>
          <a:p>
            <a:pPr marL="228600" indent="-228600">
              <a:buFont typeface="+mj-lt"/>
              <a:buAutoNum type="arabicPeriod"/>
            </a:pPr>
            <a:r>
              <a:rPr lang="de-DE" sz="1200" b="1" dirty="0">
                <a:latin typeface="NexusSansPro-Regular" panose="02010504030101020104" pitchFamily="2" charset="77"/>
              </a:rPr>
              <a:t>00</a:t>
            </a:r>
            <a:r>
              <a:rPr lang="de-DE" sz="1200" dirty="0">
                <a:latin typeface="NexusSansPro-Regular" panose="02010504030101020104" pitchFamily="2" charset="77"/>
              </a:rPr>
              <a:t> </a:t>
            </a:r>
            <a:r>
              <a:rPr lang="de-DE" sz="1200" dirty="0">
                <a:latin typeface="NexusSansPro-Regular" panose="02010504030101020104" pitchFamily="2" charset="77"/>
                <a:sym typeface="Wingdings" pitchFamily="2" charset="2"/>
              </a:rPr>
              <a:t> keine</a:t>
            </a:r>
            <a:endParaRPr lang="de-DE" sz="1200" b="1" dirty="0">
              <a:latin typeface="NexusSansPro-Regular" panose="02010504030101020104" pitchFamily="2" charset="77"/>
            </a:endParaRPr>
          </a:p>
        </p:txBody>
      </p:sp>
      <p:sp>
        <p:nvSpPr>
          <p:cNvPr id="7" name="Textfeld 6">
            <a:extLst>
              <a:ext uri="{FF2B5EF4-FFF2-40B4-BE49-F238E27FC236}">
                <a16:creationId xmlns:a16="http://schemas.microsoft.com/office/drawing/2014/main" id="{66E0B88C-7087-D8C9-2E70-F74E0BC81072}"/>
              </a:ext>
            </a:extLst>
          </p:cNvPr>
          <p:cNvSpPr txBox="1"/>
          <p:nvPr userDrawn="1"/>
        </p:nvSpPr>
        <p:spPr>
          <a:xfrm>
            <a:off x="6478342" y="-45315"/>
            <a:ext cx="1704940" cy="276999"/>
          </a:xfrm>
          <a:prstGeom prst="rect">
            <a:avLst/>
          </a:prstGeom>
          <a:noFill/>
        </p:spPr>
        <p:txBody>
          <a:bodyPr wrap="square" rtlCol="0">
            <a:spAutoFit/>
          </a:bodyPr>
          <a:lstStyle/>
          <a:p>
            <a:r>
              <a:rPr lang="de-DE" sz="1200" b="1" dirty="0">
                <a:latin typeface="NexusSansPro-Regular" panose="02010504030101020104" pitchFamily="2" charset="77"/>
              </a:rPr>
              <a:t>Netzwerkkarten:</a:t>
            </a:r>
          </a:p>
        </p:txBody>
      </p:sp>
    </p:spTree>
    <p:extLst>
      <p:ext uri="{BB962C8B-B14F-4D97-AF65-F5344CB8AC3E}">
        <p14:creationId xmlns:p14="http://schemas.microsoft.com/office/powerpoint/2010/main" val="29512901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3" name="Inhaltsplatzhalter 2"/>
          <p:cNvSpPr>
            <a:spLocks noGrp="1"/>
          </p:cNvSpPr>
          <p:nvPr>
            <p:ph idx="1"/>
          </p:nvPr>
        </p:nvSpPr>
        <p:spPr>
          <a:xfrm>
            <a:off x="431800" y="900000"/>
            <a:ext cx="4032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Inhaltsplatzhalter 2"/>
          <p:cNvSpPr>
            <a:spLocks noGrp="1"/>
          </p:cNvSpPr>
          <p:nvPr>
            <p:ph idx="10"/>
          </p:nvPr>
        </p:nvSpPr>
        <p:spPr>
          <a:xfrm>
            <a:off x="4860032" y="900000"/>
            <a:ext cx="4032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5573812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Tree>
    <p:extLst>
      <p:ext uri="{BB962C8B-B14F-4D97-AF65-F5344CB8AC3E}">
        <p14:creationId xmlns:p14="http://schemas.microsoft.com/office/powerpoint/2010/main" val="6054725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431800" y="83344"/>
            <a:ext cx="8375650" cy="531019"/>
          </a:xfrm>
        </p:spPr>
        <p:txBody>
          <a:bodyPr/>
          <a:lstStyle/>
          <a:p>
            <a:r>
              <a:rPr lang="de-DE"/>
              <a:t>Mastertitelformat bearbeiten</a:t>
            </a:r>
          </a:p>
        </p:txBody>
      </p:sp>
      <p:sp>
        <p:nvSpPr>
          <p:cNvPr id="3" name="Diagrammplatzhalter 2"/>
          <p:cNvSpPr>
            <a:spLocks noGrp="1"/>
          </p:cNvSpPr>
          <p:nvPr>
            <p:ph type="chart" idx="1"/>
          </p:nvPr>
        </p:nvSpPr>
        <p:spPr>
          <a:xfrm>
            <a:off x="431800" y="900000"/>
            <a:ext cx="8375650" cy="3456000"/>
          </a:xfrm>
        </p:spPr>
        <p:txBody>
          <a:bodyPr/>
          <a:lstStyle/>
          <a:p>
            <a:r>
              <a:rPr lang="de-DE"/>
              <a:t>Diagramm durch Klicken auf Symbol hinzufügen</a:t>
            </a:r>
          </a:p>
        </p:txBody>
      </p:sp>
    </p:spTree>
    <p:extLst>
      <p:ext uri="{BB962C8B-B14F-4D97-AF65-F5344CB8AC3E}">
        <p14:creationId xmlns:p14="http://schemas.microsoft.com/office/powerpoint/2010/main" val="3852592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a:xfrm>
            <a:off x="431800" y="900000"/>
            <a:ext cx="8375650" cy="345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34270472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3_Titel und Inhalt">
    <p:spTree>
      <p:nvGrpSpPr>
        <p:cNvPr id="1" name=""/>
        <p:cNvGrpSpPr/>
        <p:nvPr/>
      </p:nvGrpSpPr>
      <p:grpSpPr>
        <a:xfrm>
          <a:off x="0" y="0"/>
          <a:ext cx="0" cy="0"/>
          <a:chOff x="0" y="0"/>
          <a:chExt cx="0" cy="0"/>
        </a:xfrm>
      </p:grpSpPr>
      <p:sp>
        <p:nvSpPr>
          <p:cNvPr id="4" name="Rectangle 18"/>
          <p:cNvSpPr>
            <a:spLocks noChangeArrowheads="1"/>
          </p:cNvSpPr>
          <p:nvPr userDrawn="1"/>
        </p:nvSpPr>
        <p:spPr bwMode="auto">
          <a:xfrm>
            <a:off x="0" y="0"/>
            <a:ext cx="9144000" cy="647700"/>
          </a:xfrm>
          <a:prstGeom prst="rect">
            <a:avLst/>
          </a:prstGeom>
          <a:solidFill>
            <a:srgbClr val="DDDDDD"/>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a:xfrm>
            <a:off x="431800" y="900000"/>
            <a:ext cx="8375650" cy="345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10028440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Titel und Inhalt">
    <p:spTree>
      <p:nvGrpSpPr>
        <p:cNvPr id="1" name=""/>
        <p:cNvGrpSpPr/>
        <p:nvPr/>
      </p:nvGrpSpPr>
      <p:grpSpPr>
        <a:xfrm>
          <a:off x="0" y="0"/>
          <a:ext cx="0" cy="0"/>
          <a:chOff x="0" y="0"/>
          <a:chExt cx="0" cy="0"/>
        </a:xfrm>
      </p:grpSpPr>
      <p:sp>
        <p:nvSpPr>
          <p:cNvPr id="6" name="Rectangle 18"/>
          <p:cNvSpPr>
            <a:spLocks noChangeArrowheads="1"/>
          </p:cNvSpPr>
          <p:nvPr userDrawn="1"/>
        </p:nvSpPr>
        <p:spPr bwMode="auto">
          <a:xfrm>
            <a:off x="0" y="0"/>
            <a:ext cx="9144000" cy="647700"/>
          </a:xfrm>
          <a:prstGeom prst="rect">
            <a:avLst/>
          </a:prstGeom>
          <a:solidFill>
            <a:srgbClr val="DDDDDD"/>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p:txBody>
          <a:bodyPr/>
          <a:lstStyle/>
          <a:p>
            <a:r>
              <a:rPr lang="de-DE"/>
              <a:t>Mastertitelformat bearbeiten</a:t>
            </a:r>
            <a:endParaRPr lang="de-DE" dirty="0"/>
          </a:p>
        </p:txBody>
      </p:sp>
      <p:sp>
        <p:nvSpPr>
          <p:cNvPr id="3" name="Inhaltsplatzhalter 2"/>
          <p:cNvSpPr>
            <a:spLocks noGrp="1"/>
          </p:cNvSpPr>
          <p:nvPr>
            <p:ph idx="1"/>
          </p:nvPr>
        </p:nvSpPr>
        <p:spPr>
          <a:xfrm>
            <a:off x="431800" y="900000"/>
            <a:ext cx="4032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Inhaltsplatzhalter 2"/>
          <p:cNvSpPr>
            <a:spLocks noGrp="1"/>
          </p:cNvSpPr>
          <p:nvPr>
            <p:ph idx="10"/>
          </p:nvPr>
        </p:nvSpPr>
        <p:spPr>
          <a:xfrm>
            <a:off x="4860032" y="900000"/>
            <a:ext cx="4032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10929964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1_Nur Titel">
    <p:spTree>
      <p:nvGrpSpPr>
        <p:cNvPr id="1" name=""/>
        <p:cNvGrpSpPr/>
        <p:nvPr/>
      </p:nvGrpSpPr>
      <p:grpSpPr>
        <a:xfrm>
          <a:off x="0" y="0"/>
          <a:ext cx="0" cy="0"/>
          <a:chOff x="0" y="0"/>
          <a:chExt cx="0" cy="0"/>
        </a:xfrm>
      </p:grpSpPr>
      <p:sp>
        <p:nvSpPr>
          <p:cNvPr id="3" name="Rectangle 18"/>
          <p:cNvSpPr>
            <a:spLocks noChangeArrowheads="1"/>
          </p:cNvSpPr>
          <p:nvPr userDrawn="1"/>
        </p:nvSpPr>
        <p:spPr bwMode="auto">
          <a:xfrm>
            <a:off x="0" y="0"/>
            <a:ext cx="9144000" cy="647700"/>
          </a:xfrm>
          <a:prstGeom prst="rect">
            <a:avLst/>
          </a:prstGeom>
          <a:solidFill>
            <a:srgbClr val="DDDDDD"/>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p:txBody>
          <a:bodyPr/>
          <a:lstStyle/>
          <a:p>
            <a:r>
              <a:rPr lang="de-DE"/>
              <a:t>Mastertitelformat bearbeiten</a:t>
            </a:r>
            <a:endParaRPr lang="de-DE" dirty="0"/>
          </a:p>
        </p:txBody>
      </p:sp>
    </p:spTree>
    <p:extLst>
      <p:ext uri="{BB962C8B-B14F-4D97-AF65-F5344CB8AC3E}">
        <p14:creationId xmlns:p14="http://schemas.microsoft.com/office/powerpoint/2010/main" val="6809570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reserve="1">
  <p:cSld name="1_Titel und Diagramm">
    <p:spTree>
      <p:nvGrpSpPr>
        <p:cNvPr id="1" name=""/>
        <p:cNvGrpSpPr/>
        <p:nvPr/>
      </p:nvGrpSpPr>
      <p:grpSpPr>
        <a:xfrm>
          <a:off x="0" y="0"/>
          <a:ext cx="0" cy="0"/>
          <a:chOff x="0" y="0"/>
          <a:chExt cx="0" cy="0"/>
        </a:xfrm>
      </p:grpSpPr>
      <p:sp>
        <p:nvSpPr>
          <p:cNvPr id="4" name="Rectangle 18"/>
          <p:cNvSpPr>
            <a:spLocks noChangeArrowheads="1"/>
          </p:cNvSpPr>
          <p:nvPr userDrawn="1"/>
        </p:nvSpPr>
        <p:spPr bwMode="auto">
          <a:xfrm>
            <a:off x="0" y="0"/>
            <a:ext cx="9144000" cy="647700"/>
          </a:xfrm>
          <a:prstGeom prst="rect">
            <a:avLst/>
          </a:prstGeom>
          <a:solidFill>
            <a:srgbClr val="DDDDDD"/>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a:xfrm>
            <a:off x="431800" y="83344"/>
            <a:ext cx="8375650" cy="531019"/>
          </a:xfrm>
        </p:spPr>
        <p:txBody>
          <a:bodyPr/>
          <a:lstStyle/>
          <a:p>
            <a:r>
              <a:rPr lang="de-DE"/>
              <a:t>Mastertitelformat bearbeiten</a:t>
            </a:r>
          </a:p>
        </p:txBody>
      </p:sp>
      <p:sp>
        <p:nvSpPr>
          <p:cNvPr id="3" name="Diagrammplatzhalter 2"/>
          <p:cNvSpPr>
            <a:spLocks noGrp="1"/>
          </p:cNvSpPr>
          <p:nvPr>
            <p:ph type="chart" idx="1"/>
          </p:nvPr>
        </p:nvSpPr>
        <p:spPr>
          <a:xfrm>
            <a:off x="431800" y="900000"/>
            <a:ext cx="8375650" cy="3456000"/>
          </a:xfrm>
        </p:spPr>
        <p:txBody>
          <a:bodyPr/>
          <a:lstStyle/>
          <a:p>
            <a:r>
              <a:rPr lang="de-DE"/>
              <a:t>Diagramm durch Klicken auf Symbol hinzufügen</a:t>
            </a:r>
          </a:p>
        </p:txBody>
      </p:sp>
    </p:spTree>
    <p:extLst>
      <p:ext uri="{BB962C8B-B14F-4D97-AF65-F5344CB8AC3E}">
        <p14:creationId xmlns:p14="http://schemas.microsoft.com/office/powerpoint/2010/main" val="38157005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liederung">
    <p:spTree>
      <p:nvGrpSpPr>
        <p:cNvPr id="1" name=""/>
        <p:cNvGrpSpPr/>
        <p:nvPr/>
      </p:nvGrpSpPr>
      <p:grpSpPr>
        <a:xfrm>
          <a:off x="0" y="0"/>
          <a:ext cx="0" cy="0"/>
          <a:chOff x="0" y="0"/>
          <a:chExt cx="0" cy="0"/>
        </a:xfrm>
      </p:grpSpPr>
      <p:sp>
        <p:nvSpPr>
          <p:cNvPr id="3" name="Rectangle 6"/>
          <p:cNvSpPr>
            <a:spLocks noChangeArrowheads="1"/>
          </p:cNvSpPr>
          <p:nvPr userDrawn="1"/>
        </p:nvSpPr>
        <p:spPr bwMode="auto">
          <a:xfrm>
            <a:off x="0" y="1"/>
            <a:ext cx="9144000" cy="850106"/>
          </a:xfrm>
          <a:prstGeom prst="rect">
            <a:avLst/>
          </a:prstGeom>
          <a:solidFill>
            <a:schemeClr val="hlink"/>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p:txBody>
          <a:bodyPr/>
          <a:lstStyle>
            <a:lvl1pPr>
              <a:defRPr>
                <a:solidFill>
                  <a:schemeClr val="bg1"/>
                </a:solidFill>
              </a:defRPr>
            </a:lvl1pPr>
          </a:lstStyle>
          <a:p>
            <a:r>
              <a:rPr lang="de-DE" dirty="0"/>
              <a:t>Mastertitelformat bearbeiten</a:t>
            </a:r>
          </a:p>
        </p:txBody>
      </p:sp>
      <p:sp>
        <p:nvSpPr>
          <p:cNvPr id="4" name="Rectangle 3"/>
          <p:cNvSpPr>
            <a:spLocks noGrp="1" noChangeArrowheads="1"/>
          </p:cNvSpPr>
          <p:nvPr userDrawn="1">
            <p:ph type="body" idx="1"/>
          </p:nvPr>
        </p:nvSpPr>
        <p:spPr bwMode="gray">
          <a:xfrm>
            <a:off x="431800" y="1004888"/>
            <a:ext cx="8370888" cy="3467100"/>
          </a:xfrm>
          <a:noFill/>
        </p:spPr>
        <p:txBody>
          <a:bodyPr/>
          <a:lstStyle/>
          <a:p>
            <a:pPr lvl="0">
              <a:buClr>
                <a:srgbClr val="C0C0C0"/>
              </a:buClr>
            </a:pPr>
            <a:r>
              <a:rPr lang="de-DE" sz="2000" dirty="0">
                <a:solidFill>
                  <a:srgbClr val="C0C0C0"/>
                </a:solidFill>
              </a:rPr>
              <a:t>Mastertextformat bearbeiten</a:t>
            </a:r>
          </a:p>
          <a:p>
            <a:pPr lvl="1">
              <a:buClr>
                <a:srgbClr val="C0C0C0"/>
              </a:buClr>
            </a:pPr>
            <a:r>
              <a:rPr lang="de-DE" sz="2000" dirty="0">
                <a:solidFill>
                  <a:srgbClr val="C0C0C0"/>
                </a:solidFill>
              </a:rPr>
              <a:t>Zweite Ebene</a:t>
            </a:r>
          </a:p>
          <a:p>
            <a:pPr lvl="2">
              <a:buClr>
                <a:srgbClr val="C0C0C0"/>
              </a:buClr>
            </a:pPr>
            <a:r>
              <a:rPr lang="de-DE" sz="2000" dirty="0">
                <a:solidFill>
                  <a:srgbClr val="C0C0C0"/>
                </a:solidFill>
              </a:rPr>
              <a:t>Dritte Ebene</a:t>
            </a:r>
          </a:p>
          <a:p>
            <a:pPr lvl="3">
              <a:buClr>
                <a:srgbClr val="C0C0C0"/>
              </a:buClr>
            </a:pPr>
            <a:r>
              <a:rPr lang="de-DE" sz="2000" dirty="0">
                <a:solidFill>
                  <a:srgbClr val="C0C0C0"/>
                </a:solidFill>
              </a:rPr>
              <a:t>Vierte Ebene</a:t>
            </a:r>
          </a:p>
          <a:p>
            <a:pPr lvl="4">
              <a:buClr>
                <a:srgbClr val="C0C0C0"/>
              </a:buClr>
            </a:pPr>
            <a:r>
              <a:rPr lang="de-DE" sz="2000" dirty="0">
                <a:solidFill>
                  <a:srgbClr val="C0C0C0"/>
                </a:solidFill>
              </a:rPr>
              <a:t>Fünfte Ebene</a:t>
            </a:r>
          </a:p>
        </p:txBody>
      </p:sp>
    </p:spTree>
    <p:extLst>
      <p:ext uri="{BB962C8B-B14F-4D97-AF65-F5344CB8AC3E}">
        <p14:creationId xmlns:p14="http://schemas.microsoft.com/office/powerpoint/2010/main" val="41963557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Zwischentitel_1">
    <p:spTree>
      <p:nvGrpSpPr>
        <p:cNvPr id="1" name=""/>
        <p:cNvGrpSpPr/>
        <p:nvPr/>
      </p:nvGrpSpPr>
      <p:grpSpPr>
        <a:xfrm>
          <a:off x="0" y="0"/>
          <a:ext cx="0" cy="0"/>
          <a:chOff x="0" y="0"/>
          <a:chExt cx="0" cy="0"/>
        </a:xfrm>
      </p:grpSpPr>
      <p:sp>
        <p:nvSpPr>
          <p:cNvPr id="6" name="Rectangle 17"/>
          <p:cNvSpPr>
            <a:spLocks noChangeArrowheads="1"/>
          </p:cNvSpPr>
          <p:nvPr userDrawn="1"/>
        </p:nvSpPr>
        <p:spPr bwMode="auto">
          <a:xfrm>
            <a:off x="216000" y="288000"/>
            <a:ext cx="8712000" cy="4280400"/>
          </a:xfrm>
          <a:prstGeom prst="rect">
            <a:avLst/>
          </a:prstGeom>
          <a:solidFill>
            <a:srgbClr val="DDDDDD"/>
          </a:solidFill>
          <a:ln>
            <a:noFill/>
          </a:ln>
        </p:spPr>
        <p:txBody>
          <a:bodyPr wrap="none" anchor="ctr"/>
          <a:lstStyle/>
          <a:p>
            <a:pPr algn="ctr"/>
            <a:r>
              <a:rPr lang="de-DE"/>
              <a:t>   </a:t>
            </a:r>
          </a:p>
        </p:txBody>
      </p:sp>
      <p:sp>
        <p:nvSpPr>
          <p:cNvPr id="7" name="Rectangle 2"/>
          <p:cNvSpPr>
            <a:spLocks noGrp="1" noChangeArrowheads="1"/>
          </p:cNvSpPr>
          <p:nvPr>
            <p:ph type="ctrTitle" hasCustomPrompt="1"/>
          </p:nvPr>
        </p:nvSpPr>
        <p:spPr>
          <a:xfrm>
            <a:off x="831850" y="2787774"/>
            <a:ext cx="7772400" cy="873125"/>
          </a:xfrm>
        </p:spPr>
        <p:txBody>
          <a:bodyPr/>
          <a:lstStyle>
            <a:lvl1pPr>
              <a:defRPr>
                <a:solidFill>
                  <a:schemeClr val="tx1"/>
                </a:solidFill>
              </a:defRPr>
            </a:lvl1pPr>
          </a:lstStyle>
          <a:p>
            <a:r>
              <a:rPr lang="de-DE" dirty="0"/>
              <a:t>Zwischentitel</a:t>
            </a:r>
          </a:p>
        </p:txBody>
      </p:sp>
      <p:sp>
        <p:nvSpPr>
          <p:cNvPr id="8" name="Rectangle 3"/>
          <p:cNvSpPr>
            <a:spLocks noGrp="1" noChangeArrowheads="1"/>
          </p:cNvSpPr>
          <p:nvPr>
            <p:ph type="subTitle" idx="1" hasCustomPrompt="1"/>
          </p:nvPr>
        </p:nvSpPr>
        <p:spPr>
          <a:xfrm>
            <a:off x="830263" y="3930774"/>
            <a:ext cx="7747000" cy="333375"/>
          </a:xfrm>
        </p:spPr>
        <p:txBody>
          <a:bodyPr/>
          <a:lstStyle>
            <a:lvl1pPr>
              <a:defRPr>
                <a:solidFill>
                  <a:schemeClr val="tx1"/>
                </a:solidFill>
              </a:defRPr>
            </a:lvl1pPr>
          </a:lstStyle>
          <a:p>
            <a:r>
              <a:rPr lang="de-DE" dirty="0"/>
              <a:t>Untertitel</a:t>
            </a:r>
          </a:p>
        </p:txBody>
      </p:sp>
      <p:pic>
        <p:nvPicPr>
          <p:cNvPr id="13" name="Picture 20" descr="TUBS_CO_70vH_150dpi"/>
          <p:cNvPicPr>
            <a:picLocks noChangeAspect="1" noChangeArrowheads="1"/>
          </p:cNvPicPr>
          <p:nvPr userDrawn="1"/>
        </p:nvPicPr>
        <p:blipFill>
          <a:blip r:embed="rId2" cstate="print"/>
          <a:srcRect/>
          <a:stretch>
            <a:fillRect/>
          </a:stretch>
        </p:blipFill>
        <p:spPr bwMode="auto">
          <a:xfrm>
            <a:off x="1" y="4436273"/>
            <a:ext cx="1356890" cy="502378"/>
          </a:xfrm>
          <a:prstGeom prst="rect">
            <a:avLst/>
          </a:prstGeom>
          <a:noFill/>
          <a:ln w="9525">
            <a:noFill/>
            <a:miter lim="800000"/>
            <a:headEnd/>
            <a:tailEnd/>
          </a:ln>
        </p:spPr>
      </p:pic>
      <p:sp>
        <p:nvSpPr>
          <p:cNvPr id="10" name="Rechteck 9"/>
          <p:cNvSpPr/>
          <p:nvPr userDrawn="1"/>
        </p:nvSpPr>
        <p:spPr>
          <a:xfrm>
            <a:off x="8928000" y="0"/>
            <a:ext cx="216000" cy="5148000"/>
          </a:xfrm>
          <a:prstGeom prst="rect">
            <a:avLst/>
          </a:prstGeom>
          <a:solidFill>
            <a:schemeClr val="bg1"/>
          </a:solidFill>
          <a:ln w="1905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pic>
        <p:nvPicPr>
          <p:cNvPr id="11" name="Picture 16"/>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t="8953" b="17163"/>
          <a:stretch/>
        </p:blipFill>
        <p:spPr bwMode="auto">
          <a:xfrm>
            <a:off x="216000" y="288327"/>
            <a:ext cx="8712000" cy="22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4931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Zwischentitel_1_eigenes Foto">
    <p:spTree>
      <p:nvGrpSpPr>
        <p:cNvPr id="1" name=""/>
        <p:cNvGrpSpPr/>
        <p:nvPr/>
      </p:nvGrpSpPr>
      <p:grpSpPr>
        <a:xfrm>
          <a:off x="0" y="0"/>
          <a:ext cx="0" cy="0"/>
          <a:chOff x="0" y="0"/>
          <a:chExt cx="0" cy="0"/>
        </a:xfrm>
      </p:grpSpPr>
      <p:sp>
        <p:nvSpPr>
          <p:cNvPr id="6" name="Rectangle 17"/>
          <p:cNvSpPr>
            <a:spLocks noChangeArrowheads="1"/>
          </p:cNvSpPr>
          <p:nvPr userDrawn="1"/>
        </p:nvSpPr>
        <p:spPr bwMode="auto">
          <a:xfrm>
            <a:off x="216000" y="288000"/>
            <a:ext cx="8712000" cy="4280400"/>
          </a:xfrm>
          <a:prstGeom prst="rect">
            <a:avLst/>
          </a:prstGeom>
          <a:solidFill>
            <a:srgbClr val="DDDDDD"/>
          </a:solidFill>
          <a:ln>
            <a:noFill/>
          </a:ln>
        </p:spPr>
        <p:txBody>
          <a:bodyPr wrap="none" anchor="ctr"/>
          <a:lstStyle/>
          <a:p>
            <a:pPr algn="ctr"/>
            <a:r>
              <a:rPr lang="de-DE"/>
              <a:t>   </a:t>
            </a:r>
          </a:p>
        </p:txBody>
      </p:sp>
      <p:sp>
        <p:nvSpPr>
          <p:cNvPr id="7" name="Rectangle 2"/>
          <p:cNvSpPr>
            <a:spLocks noGrp="1" noChangeArrowheads="1"/>
          </p:cNvSpPr>
          <p:nvPr>
            <p:ph type="ctrTitle" hasCustomPrompt="1"/>
          </p:nvPr>
        </p:nvSpPr>
        <p:spPr>
          <a:xfrm>
            <a:off x="831850" y="2787774"/>
            <a:ext cx="7772400" cy="873125"/>
          </a:xfrm>
        </p:spPr>
        <p:txBody>
          <a:bodyPr/>
          <a:lstStyle>
            <a:lvl1pPr>
              <a:defRPr>
                <a:solidFill>
                  <a:schemeClr val="tx1"/>
                </a:solidFill>
              </a:defRPr>
            </a:lvl1pPr>
          </a:lstStyle>
          <a:p>
            <a:r>
              <a:rPr lang="de-DE" dirty="0"/>
              <a:t>Zwischentitel</a:t>
            </a:r>
          </a:p>
        </p:txBody>
      </p:sp>
      <p:sp>
        <p:nvSpPr>
          <p:cNvPr id="8" name="Rectangle 3"/>
          <p:cNvSpPr>
            <a:spLocks noGrp="1" noChangeArrowheads="1"/>
          </p:cNvSpPr>
          <p:nvPr>
            <p:ph type="subTitle" idx="1" hasCustomPrompt="1"/>
          </p:nvPr>
        </p:nvSpPr>
        <p:spPr>
          <a:xfrm>
            <a:off x="830263" y="3930774"/>
            <a:ext cx="7747000" cy="333375"/>
          </a:xfrm>
        </p:spPr>
        <p:txBody>
          <a:bodyPr/>
          <a:lstStyle>
            <a:lvl1pPr>
              <a:defRPr>
                <a:solidFill>
                  <a:schemeClr val="tx1"/>
                </a:solidFill>
              </a:defRPr>
            </a:lvl1pPr>
          </a:lstStyle>
          <a:p>
            <a:r>
              <a:rPr lang="de-DE" dirty="0"/>
              <a:t>Untertitel</a:t>
            </a:r>
          </a:p>
        </p:txBody>
      </p:sp>
      <p:pic>
        <p:nvPicPr>
          <p:cNvPr id="13" name="Picture 20" descr="TUBS_CO_70vH_150dpi"/>
          <p:cNvPicPr>
            <a:picLocks noChangeAspect="1" noChangeArrowheads="1"/>
          </p:cNvPicPr>
          <p:nvPr userDrawn="1"/>
        </p:nvPicPr>
        <p:blipFill>
          <a:blip r:embed="rId2" cstate="print"/>
          <a:srcRect/>
          <a:stretch>
            <a:fillRect/>
          </a:stretch>
        </p:blipFill>
        <p:spPr bwMode="auto">
          <a:xfrm>
            <a:off x="1" y="4436273"/>
            <a:ext cx="1356890" cy="502378"/>
          </a:xfrm>
          <a:prstGeom prst="rect">
            <a:avLst/>
          </a:prstGeom>
          <a:noFill/>
          <a:ln w="9525">
            <a:noFill/>
            <a:miter lim="800000"/>
            <a:headEnd/>
            <a:tailEnd/>
          </a:ln>
        </p:spPr>
      </p:pic>
      <p:sp>
        <p:nvSpPr>
          <p:cNvPr id="9" name="Bildplatzhalter 2"/>
          <p:cNvSpPr>
            <a:spLocks noGrp="1"/>
          </p:cNvSpPr>
          <p:nvPr>
            <p:ph type="pic" sz="quarter" idx="10"/>
          </p:nvPr>
        </p:nvSpPr>
        <p:spPr>
          <a:xfrm>
            <a:off x="216000" y="288000"/>
            <a:ext cx="8712000" cy="2268000"/>
          </a:xfrm>
        </p:spPr>
        <p:txBody>
          <a:bodyPr/>
          <a:lstStyle/>
          <a:p>
            <a:r>
              <a:rPr lang="de-DE"/>
              <a:t>Bild durch Klicken auf Symbol hinzufügen</a:t>
            </a:r>
          </a:p>
        </p:txBody>
      </p:sp>
      <p:sp>
        <p:nvSpPr>
          <p:cNvPr id="10" name="Rechteck 9"/>
          <p:cNvSpPr/>
          <p:nvPr userDrawn="1"/>
        </p:nvSpPr>
        <p:spPr>
          <a:xfrm>
            <a:off x="8928000" y="0"/>
            <a:ext cx="216000" cy="5148000"/>
          </a:xfrm>
          <a:prstGeom prst="rect">
            <a:avLst/>
          </a:prstGeom>
          <a:solidFill>
            <a:schemeClr val="bg1"/>
          </a:solidFill>
          <a:ln w="1905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5106995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Zwischentitel_2">
    <p:spTree>
      <p:nvGrpSpPr>
        <p:cNvPr id="1" name=""/>
        <p:cNvGrpSpPr/>
        <p:nvPr/>
      </p:nvGrpSpPr>
      <p:grpSpPr>
        <a:xfrm>
          <a:off x="0" y="0"/>
          <a:ext cx="0" cy="0"/>
          <a:chOff x="0" y="0"/>
          <a:chExt cx="0" cy="0"/>
        </a:xfrm>
      </p:grpSpPr>
      <p:sp>
        <p:nvSpPr>
          <p:cNvPr id="6" name="Rectangle 17"/>
          <p:cNvSpPr>
            <a:spLocks noChangeArrowheads="1"/>
          </p:cNvSpPr>
          <p:nvPr userDrawn="1"/>
        </p:nvSpPr>
        <p:spPr bwMode="auto">
          <a:xfrm>
            <a:off x="216000" y="288000"/>
            <a:ext cx="8712000" cy="4280400"/>
          </a:xfrm>
          <a:prstGeom prst="rect">
            <a:avLst/>
          </a:prstGeom>
          <a:solidFill>
            <a:srgbClr val="FA6E00"/>
          </a:solidFill>
          <a:ln>
            <a:noFill/>
          </a:ln>
        </p:spPr>
        <p:txBody>
          <a:bodyPr wrap="none" anchor="ctr"/>
          <a:lstStyle/>
          <a:p>
            <a:pPr algn="ctr"/>
            <a:r>
              <a:rPr lang="de-DE"/>
              <a:t>   </a:t>
            </a:r>
          </a:p>
        </p:txBody>
      </p:sp>
      <p:sp>
        <p:nvSpPr>
          <p:cNvPr id="7" name="Rectangle 2"/>
          <p:cNvSpPr>
            <a:spLocks noGrp="1" noChangeArrowheads="1"/>
          </p:cNvSpPr>
          <p:nvPr>
            <p:ph type="ctrTitle" hasCustomPrompt="1"/>
          </p:nvPr>
        </p:nvSpPr>
        <p:spPr>
          <a:xfrm>
            <a:off x="831850" y="2787774"/>
            <a:ext cx="7772400" cy="873125"/>
          </a:xfrm>
        </p:spPr>
        <p:txBody>
          <a:bodyPr/>
          <a:lstStyle>
            <a:lvl1pPr>
              <a:defRPr>
                <a:solidFill>
                  <a:schemeClr val="bg1"/>
                </a:solidFill>
              </a:defRPr>
            </a:lvl1pPr>
          </a:lstStyle>
          <a:p>
            <a:r>
              <a:rPr lang="de-DE" dirty="0"/>
              <a:t>Zwischentitel</a:t>
            </a:r>
          </a:p>
        </p:txBody>
      </p:sp>
      <p:sp>
        <p:nvSpPr>
          <p:cNvPr id="8" name="Rectangle 3"/>
          <p:cNvSpPr>
            <a:spLocks noGrp="1" noChangeArrowheads="1"/>
          </p:cNvSpPr>
          <p:nvPr>
            <p:ph type="subTitle" idx="1" hasCustomPrompt="1"/>
          </p:nvPr>
        </p:nvSpPr>
        <p:spPr>
          <a:xfrm>
            <a:off x="830263" y="3930774"/>
            <a:ext cx="7747000" cy="333375"/>
          </a:xfrm>
        </p:spPr>
        <p:txBody>
          <a:bodyPr/>
          <a:lstStyle>
            <a:lvl1pPr>
              <a:defRPr>
                <a:solidFill>
                  <a:schemeClr val="bg1"/>
                </a:solidFill>
              </a:defRPr>
            </a:lvl1pPr>
          </a:lstStyle>
          <a:p>
            <a:r>
              <a:rPr lang="de-DE" dirty="0"/>
              <a:t>Untertitel</a:t>
            </a:r>
          </a:p>
        </p:txBody>
      </p:sp>
      <p:pic>
        <p:nvPicPr>
          <p:cNvPr id="13" name="Picture 20" descr="TUBS_CO_70vH_150dpi"/>
          <p:cNvPicPr>
            <a:picLocks noChangeAspect="1" noChangeArrowheads="1"/>
          </p:cNvPicPr>
          <p:nvPr userDrawn="1"/>
        </p:nvPicPr>
        <p:blipFill>
          <a:blip r:embed="rId2" cstate="print"/>
          <a:srcRect/>
          <a:stretch>
            <a:fillRect/>
          </a:stretch>
        </p:blipFill>
        <p:spPr bwMode="auto">
          <a:xfrm>
            <a:off x="1" y="4436273"/>
            <a:ext cx="1356890" cy="502378"/>
          </a:xfrm>
          <a:prstGeom prst="rect">
            <a:avLst/>
          </a:prstGeom>
          <a:noFill/>
          <a:ln w="9525">
            <a:noFill/>
            <a:miter lim="800000"/>
            <a:headEnd/>
            <a:tailEnd/>
          </a:ln>
        </p:spPr>
      </p:pic>
      <p:sp>
        <p:nvSpPr>
          <p:cNvPr id="10" name="Rechteck 9"/>
          <p:cNvSpPr/>
          <p:nvPr userDrawn="1"/>
        </p:nvSpPr>
        <p:spPr>
          <a:xfrm>
            <a:off x="8927999" y="0"/>
            <a:ext cx="216000" cy="5148000"/>
          </a:xfrm>
          <a:prstGeom prst="rect">
            <a:avLst/>
          </a:prstGeom>
          <a:solidFill>
            <a:schemeClr val="bg1"/>
          </a:solidFill>
          <a:ln w="1905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pic>
        <p:nvPicPr>
          <p:cNvPr id="9" name="Picture 16"/>
          <p:cNvPicPr preferRelativeResize="0">
            <a:picLocks noChangeArrowheads="1"/>
          </p:cNvPicPr>
          <p:nvPr userDrawn="1"/>
        </p:nvPicPr>
        <p:blipFill rotWithShape="1">
          <a:blip r:embed="rId3">
            <a:extLst>
              <a:ext uri="{28A0092B-C50C-407E-A947-70E740481C1C}">
                <a14:useLocalDpi xmlns:a14="http://schemas.microsoft.com/office/drawing/2010/main" val="0"/>
              </a:ext>
            </a:extLst>
          </a:blip>
          <a:srcRect t="1553" b="24901"/>
          <a:stretch/>
        </p:blipFill>
        <p:spPr bwMode="auto">
          <a:xfrm>
            <a:off x="216000" y="288327"/>
            <a:ext cx="8712000" cy="2268000"/>
          </a:xfrm>
          <a:prstGeom prst="rect">
            <a:avLst/>
          </a:prstGeom>
          <a:solidFill>
            <a:srgbClr val="FFDC4D"/>
          </a:solidFill>
          <a:ln>
            <a:noFill/>
          </a:ln>
        </p:spPr>
      </p:pic>
    </p:spTree>
    <p:extLst>
      <p:ext uri="{BB962C8B-B14F-4D97-AF65-F5344CB8AC3E}">
        <p14:creationId xmlns:p14="http://schemas.microsoft.com/office/powerpoint/2010/main" val="32033427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Zwischentitel_2_eigenes Foto">
    <p:spTree>
      <p:nvGrpSpPr>
        <p:cNvPr id="1" name=""/>
        <p:cNvGrpSpPr/>
        <p:nvPr/>
      </p:nvGrpSpPr>
      <p:grpSpPr>
        <a:xfrm>
          <a:off x="0" y="0"/>
          <a:ext cx="0" cy="0"/>
          <a:chOff x="0" y="0"/>
          <a:chExt cx="0" cy="0"/>
        </a:xfrm>
      </p:grpSpPr>
      <p:sp>
        <p:nvSpPr>
          <p:cNvPr id="6" name="Rectangle 17"/>
          <p:cNvSpPr>
            <a:spLocks noChangeArrowheads="1"/>
          </p:cNvSpPr>
          <p:nvPr userDrawn="1"/>
        </p:nvSpPr>
        <p:spPr bwMode="auto">
          <a:xfrm>
            <a:off x="216000" y="288000"/>
            <a:ext cx="8712000" cy="4280400"/>
          </a:xfrm>
          <a:prstGeom prst="rect">
            <a:avLst/>
          </a:prstGeom>
          <a:solidFill>
            <a:srgbClr val="FA6E00"/>
          </a:solidFill>
          <a:ln>
            <a:noFill/>
          </a:ln>
        </p:spPr>
        <p:txBody>
          <a:bodyPr wrap="none" anchor="ctr"/>
          <a:lstStyle/>
          <a:p>
            <a:pPr algn="ctr"/>
            <a:r>
              <a:rPr lang="de-DE"/>
              <a:t>   </a:t>
            </a:r>
          </a:p>
        </p:txBody>
      </p:sp>
      <p:sp>
        <p:nvSpPr>
          <p:cNvPr id="7" name="Rectangle 2"/>
          <p:cNvSpPr>
            <a:spLocks noGrp="1" noChangeArrowheads="1"/>
          </p:cNvSpPr>
          <p:nvPr>
            <p:ph type="ctrTitle" hasCustomPrompt="1"/>
          </p:nvPr>
        </p:nvSpPr>
        <p:spPr>
          <a:xfrm>
            <a:off x="831850" y="2787774"/>
            <a:ext cx="7772400" cy="873125"/>
          </a:xfrm>
        </p:spPr>
        <p:txBody>
          <a:bodyPr/>
          <a:lstStyle>
            <a:lvl1pPr>
              <a:defRPr>
                <a:solidFill>
                  <a:schemeClr val="bg1"/>
                </a:solidFill>
              </a:defRPr>
            </a:lvl1pPr>
          </a:lstStyle>
          <a:p>
            <a:r>
              <a:rPr lang="de-DE" dirty="0"/>
              <a:t>Zwischentitel</a:t>
            </a:r>
          </a:p>
        </p:txBody>
      </p:sp>
      <p:sp>
        <p:nvSpPr>
          <p:cNvPr id="8" name="Rectangle 3"/>
          <p:cNvSpPr>
            <a:spLocks noGrp="1" noChangeArrowheads="1"/>
          </p:cNvSpPr>
          <p:nvPr>
            <p:ph type="subTitle" idx="1" hasCustomPrompt="1"/>
          </p:nvPr>
        </p:nvSpPr>
        <p:spPr>
          <a:xfrm>
            <a:off x="830263" y="3930774"/>
            <a:ext cx="7747000" cy="333375"/>
          </a:xfrm>
        </p:spPr>
        <p:txBody>
          <a:bodyPr/>
          <a:lstStyle>
            <a:lvl1pPr>
              <a:defRPr>
                <a:solidFill>
                  <a:schemeClr val="bg1"/>
                </a:solidFill>
              </a:defRPr>
            </a:lvl1pPr>
          </a:lstStyle>
          <a:p>
            <a:r>
              <a:rPr lang="de-DE" dirty="0"/>
              <a:t>Untertitel</a:t>
            </a:r>
          </a:p>
        </p:txBody>
      </p:sp>
      <p:pic>
        <p:nvPicPr>
          <p:cNvPr id="13" name="Picture 20" descr="TUBS_CO_70vH_150dpi"/>
          <p:cNvPicPr>
            <a:picLocks noChangeAspect="1" noChangeArrowheads="1"/>
          </p:cNvPicPr>
          <p:nvPr userDrawn="1"/>
        </p:nvPicPr>
        <p:blipFill>
          <a:blip r:embed="rId2" cstate="print"/>
          <a:srcRect/>
          <a:stretch>
            <a:fillRect/>
          </a:stretch>
        </p:blipFill>
        <p:spPr bwMode="auto">
          <a:xfrm>
            <a:off x="1" y="4436273"/>
            <a:ext cx="1356890" cy="502378"/>
          </a:xfrm>
          <a:prstGeom prst="rect">
            <a:avLst/>
          </a:prstGeom>
          <a:noFill/>
          <a:ln w="9525">
            <a:noFill/>
            <a:miter lim="800000"/>
            <a:headEnd/>
            <a:tailEnd/>
          </a:ln>
        </p:spPr>
      </p:pic>
      <p:sp>
        <p:nvSpPr>
          <p:cNvPr id="3" name="Bildplatzhalter 2"/>
          <p:cNvSpPr>
            <a:spLocks noGrp="1"/>
          </p:cNvSpPr>
          <p:nvPr>
            <p:ph type="pic" sz="quarter" idx="10"/>
          </p:nvPr>
        </p:nvSpPr>
        <p:spPr>
          <a:xfrm>
            <a:off x="216000" y="288000"/>
            <a:ext cx="8712000" cy="2268000"/>
          </a:xfrm>
        </p:spPr>
        <p:txBody>
          <a:bodyPr/>
          <a:lstStyle/>
          <a:p>
            <a:r>
              <a:rPr lang="de-DE"/>
              <a:t>Bild durch Klicken auf Symbol hinzufügen</a:t>
            </a:r>
          </a:p>
        </p:txBody>
      </p:sp>
      <p:sp>
        <p:nvSpPr>
          <p:cNvPr id="10" name="Rechteck 9"/>
          <p:cNvSpPr/>
          <p:nvPr userDrawn="1"/>
        </p:nvSpPr>
        <p:spPr>
          <a:xfrm>
            <a:off x="8927999" y="0"/>
            <a:ext cx="216000" cy="5148000"/>
          </a:xfrm>
          <a:prstGeom prst="rect">
            <a:avLst/>
          </a:prstGeom>
          <a:solidFill>
            <a:schemeClr val="bg1"/>
          </a:solidFill>
          <a:ln w="1905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15290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3" name="Inhaltsplatzhalter 2"/>
          <p:cNvSpPr>
            <a:spLocks noGrp="1"/>
          </p:cNvSpPr>
          <p:nvPr>
            <p:ph idx="1"/>
          </p:nvPr>
        </p:nvSpPr>
        <p:spPr>
          <a:xfrm>
            <a:off x="431800" y="900000"/>
            <a:ext cx="4032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Inhaltsplatzhalter 2"/>
          <p:cNvSpPr>
            <a:spLocks noGrp="1"/>
          </p:cNvSpPr>
          <p:nvPr>
            <p:ph idx="10"/>
          </p:nvPr>
        </p:nvSpPr>
        <p:spPr>
          <a:xfrm>
            <a:off x="4860032" y="900000"/>
            <a:ext cx="4032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192328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431800" y="83344"/>
            <a:ext cx="8375650" cy="531019"/>
          </a:xfrm>
        </p:spPr>
        <p:txBody>
          <a:bodyPr/>
          <a:lstStyle/>
          <a:p>
            <a:r>
              <a:rPr lang="de-DE"/>
              <a:t>Mastertitelformat bearbeiten</a:t>
            </a:r>
          </a:p>
        </p:txBody>
      </p:sp>
      <p:sp>
        <p:nvSpPr>
          <p:cNvPr id="3" name="Diagrammplatzhalter 2"/>
          <p:cNvSpPr>
            <a:spLocks noGrp="1"/>
          </p:cNvSpPr>
          <p:nvPr>
            <p:ph type="chart" idx="1"/>
          </p:nvPr>
        </p:nvSpPr>
        <p:spPr>
          <a:xfrm>
            <a:off x="431800" y="900000"/>
            <a:ext cx="8375650" cy="3456000"/>
          </a:xfrm>
        </p:spPr>
        <p:txBody>
          <a:bodyPr/>
          <a:lstStyle/>
          <a:p>
            <a:r>
              <a:rPr lang="de-DE"/>
              <a:t>Diagramm durch Klicken auf Symbol hinzufügen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el und Inhalt">
    <p:spTree>
      <p:nvGrpSpPr>
        <p:cNvPr id="1" name=""/>
        <p:cNvGrpSpPr/>
        <p:nvPr/>
      </p:nvGrpSpPr>
      <p:grpSpPr>
        <a:xfrm>
          <a:off x="0" y="0"/>
          <a:ext cx="0" cy="0"/>
          <a:chOff x="0" y="0"/>
          <a:chExt cx="0" cy="0"/>
        </a:xfrm>
      </p:grpSpPr>
      <p:sp>
        <p:nvSpPr>
          <p:cNvPr id="4" name="Rectangle 18"/>
          <p:cNvSpPr>
            <a:spLocks noChangeArrowheads="1"/>
          </p:cNvSpPr>
          <p:nvPr userDrawn="1"/>
        </p:nvSpPr>
        <p:spPr bwMode="auto">
          <a:xfrm>
            <a:off x="0" y="0"/>
            <a:ext cx="9144000" cy="647700"/>
          </a:xfrm>
          <a:prstGeom prst="rect">
            <a:avLst/>
          </a:prstGeom>
          <a:solidFill>
            <a:srgbClr val="DDDDDD"/>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a:xfrm>
            <a:off x="431800" y="900000"/>
            <a:ext cx="8375650" cy="345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3409140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el und Inhalt">
    <p:spTree>
      <p:nvGrpSpPr>
        <p:cNvPr id="1" name=""/>
        <p:cNvGrpSpPr/>
        <p:nvPr/>
      </p:nvGrpSpPr>
      <p:grpSpPr>
        <a:xfrm>
          <a:off x="0" y="0"/>
          <a:ext cx="0" cy="0"/>
          <a:chOff x="0" y="0"/>
          <a:chExt cx="0" cy="0"/>
        </a:xfrm>
      </p:grpSpPr>
      <p:sp>
        <p:nvSpPr>
          <p:cNvPr id="6" name="Rectangle 18"/>
          <p:cNvSpPr>
            <a:spLocks noChangeArrowheads="1"/>
          </p:cNvSpPr>
          <p:nvPr userDrawn="1"/>
        </p:nvSpPr>
        <p:spPr bwMode="auto">
          <a:xfrm>
            <a:off x="0" y="0"/>
            <a:ext cx="9144000" cy="647700"/>
          </a:xfrm>
          <a:prstGeom prst="rect">
            <a:avLst/>
          </a:prstGeom>
          <a:solidFill>
            <a:srgbClr val="DDDDDD"/>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p:txBody>
          <a:bodyPr/>
          <a:lstStyle/>
          <a:p>
            <a:r>
              <a:rPr lang="de-DE"/>
              <a:t>Mastertitelformat bearbeiten</a:t>
            </a:r>
            <a:endParaRPr lang="de-DE" dirty="0"/>
          </a:p>
        </p:txBody>
      </p:sp>
      <p:sp>
        <p:nvSpPr>
          <p:cNvPr id="3" name="Inhaltsplatzhalter 2"/>
          <p:cNvSpPr>
            <a:spLocks noGrp="1"/>
          </p:cNvSpPr>
          <p:nvPr>
            <p:ph idx="1"/>
          </p:nvPr>
        </p:nvSpPr>
        <p:spPr>
          <a:xfrm>
            <a:off x="431800" y="900000"/>
            <a:ext cx="4032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Inhaltsplatzhalter 2"/>
          <p:cNvSpPr>
            <a:spLocks noGrp="1"/>
          </p:cNvSpPr>
          <p:nvPr>
            <p:ph idx="10"/>
          </p:nvPr>
        </p:nvSpPr>
        <p:spPr>
          <a:xfrm>
            <a:off x="4860032" y="900000"/>
            <a:ext cx="4032000" cy="3420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1214370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1_Nur Titel">
    <p:spTree>
      <p:nvGrpSpPr>
        <p:cNvPr id="1" name=""/>
        <p:cNvGrpSpPr/>
        <p:nvPr/>
      </p:nvGrpSpPr>
      <p:grpSpPr>
        <a:xfrm>
          <a:off x="0" y="0"/>
          <a:ext cx="0" cy="0"/>
          <a:chOff x="0" y="0"/>
          <a:chExt cx="0" cy="0"/>
        </a:xfrm>
      </p:grpSpPr>
      <p:sp>
        <p:nvSpPr>
          <p:cNvPr id="3" name="Rectangle 18"/>
          <p:cNvSpPr>
            <a:spLocks noChangeArrowheads="1"/>
          </p:cNvSpPr>
          <p:nvPr userDrawn="1"/>
        </p:nvSpPr>
        <p:spPr bwMode="auto">
          <a:xfrm>
            <a:off x="0" y="0"/>
            <a:ext cx="9144000" cy="647700"/>
          </a:xfrm>
          <a:prstGeom prst="rect">
            <a:avLst/>
          </a:prstGeom>
          <a:solidFill>
            <a:srgbClr val="DDDDDD"/>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p:txBody>
          <a:bodyPr/>
          <a:lstStyle/>
          <a:p>
            <a:r>
              <a:rPr lang="de-DE"/>
              <a:t>Mastertitelformat bearbeiten</a:t>
            </a:r>
            <a:endParaRPr lang="de-DE" dirty="0"/>
          </a:p>
        </p:txBody>
      </p:sp>
    </p:spTree>
    <p:extLst>
      <p:ext uri="{BB962C8B-B14F-4D97-AF65-F5344CB8AC3E}">
        <p14:creationId xmlns:p14="http://schemas.microsoft.com/office/powerpoint/2010/main" val="3367043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chart" preserve="1">
  <p:cSld name="1_Titel und Diagramm">
    <p:spTree>
      <p:nvGrpSpPr>
        <p:cNvPr id="1" name=""/>
        <p:cNvGrpSpPr/>
        <p:nvPr/>
      </p:nvGrpSpPr>
      <p:grpSpPr>
        <a:xfrm>
          <a:off x="0" y="0"/>
          <a:ext cx="0" cy="0"/>
          <a:chOff x="0" y="0"/>
          <a:chExt cx="0" cy="0"/>
        </a:xfrm>
      </p:grpSpPr>
      <p:sp>
        <p:nvSpPr>
          <p:cNvPr id="4" name="Rectangle 18"/>
          <p:cNvSpPr>
            <a:spLocks noChangeArrowheads="1"/>
          </p:cNvSpPr>
          <p:nvPr userDrawn="1"/>
        </p:nvSpPr>
        <p:spPr bwMode="auto">
          <a:xfrm>
            <a:off x="0" y="0"/>
            <a:ext cx="9144000" cy="647700"/>
          </a:xfrm>
          <a:prstGeom prst="rect">
            <a:avLst/>
          </a:prstGeom>
          <a:solidFill>
            <a:srgbClr val="DDDDDD"/>
          </a:solidFill>
          <a:ln w="0">
            <a:noFill/>
            <a:miter lim="800000"/>
            <a:headEnd/>
            <a:tailEnd/>
          </a:ln>
          <a:effectLst/>
        </p:spPr>
        <p:txBody>
          <a:bodyPr wrap="none" anchor="ctr"/>
          <a:lstStyle/>
          <a:p>
            <a:pPr algn="ctr"/>
            <a:endParaRPr lang="de-DE">
              <a:solidFill>
                <a:schemeClr val="accent2"/>
              </a:solidFill>
            </a:endParaRPr>
          </a:p>
        </p:txBody>
      </p:sp>
      <p:sp>
        <p:nvSpPr>
          <p:cNvPr id="2" name="Titel 1"/>
          <p:cNvSpPr>
            <a:spLocks noGrp="1"/>
          </p:cNvSpPr>
          <p:nvPr>
            <p:ph type="title"/>
          </p:nvPr>
        </p:nvSpPr>
        <p:spPr>
          <a:xfrm>
            <a:off x="431800" y="83344"/>
            <a:ext cx="8375650" cy="531019"/>
          </a:xfrm>
        </p:spPr>
        <p:txBody>
          <a:bodyPr/>
          <a:lstStyle/>
          <a:p>
            <a:r>
              <a:rPr lang="de-DE"/>
              <a:t>Mastertitelformat bearbeiten</a:t>
            </a:r>
          </a:p>
        </p:txBody>
      </p:sp>
      <p:sp>
        <p:nvSpPr>
          <p:cNvPr id="3" name="Diagrammplatzhalter 2"/>
          <p:cNvSpPr>
            <a:spLocks noGrp="1"/>
          </p:cNvSpPr>
          <p:nvPr>
            <p:ph type="chart" idx="1"/>
          </p:nvPr>
        </p:nvSpPr>
        <p:spPr>
          <a:xfrm>
            <a:off x="431800" y="900000"/>
            <a:ext cx="8375650" cy="3456000"/>
          </a:xfrm>
        </p:spPr>
        <p:txBody>
          <a:bodyPr/>
          <a:lstStyle/>
          <a:p>
            <a:r>
              <a:rPr lang="de-DE"/>
              <a:t>Diagramm durch Klicken auf Symbol hinzufügen</a:t>
            </a:r>
          </a:p>
        </p:txBody>
      </p:sp>
    </p:spTree>
    <p:extLst>
      <p:ext uri="{BB962C8B-B14F-4D97-AF65-F5344CB8AC3E}">
        <p14:creationId xmlns:p14="http://schemas.microsoft.com/office/powerpoint/2010/main" val="1955330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7.svg"/><Relationship Id="rId2" Type="http://schemas.openxmlformats.org/officeDocument/2006/relationships/slideLayout" Target="../slideLayouts/slideLayout16.xml"/><Relationship Id="rId16" Type="http://schemas.openxmlformats.org/officeDocument/2006/relationships/image" Target="../media/image6.pn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Line 14"/>
          <p:cNvSpPr>
            <a:spLocks noChangeShapeType="1"/>
          </p:cNvSpPr>
          <p:nvPr userDrawn="1"/>
        </p:nvSpPr>
        <p:spPr bwMode="auto">
          <a:xfrm>
            <a:off x="0" y="4561200"/>
            <a:ext cx="9144000" cy="0"/>
          </a:xfrm>
          <a:prstGeom prst="line">
            <a:avLst/>
          </a:prstGeom>
          <a:noFill/>
          <a:ln w="9525">
            <a:solidFill>
              <a:srgbClr val="BE1E3C"/>
            </a:solidFill>
            <a:round/>
            <a:headEnd/>
            <a:tailEnd/>
          </a:ln>
          <a:effectLst/>
        </p:spPr>
        <p:txBody>
          <a:bodyPr/>
          <a:lstStyle/>
          <a:p>
            <a:endParaRPr lang="de-DE"/>
          </a:p>
        </p:txBody>
      </p:sp>
      <p:sp>
        <p:nvSpPr>
          <p:cNvPr id="1026" name="Rectangle 2"/>
          <p:cNvSpPr>
            <a:spLocks noGrp="1" noChangeArrowheads="1"/>
          </p:cNvSpPr>
          <p:nvPr>
            <p:ph type="title"/>
          </p:nvPr>
        </p:nvSpPr>
        <p:spPr bwMode="auto">
          <a:xfrm>
            <a:off x="431800" y="83344"/>
            <a:ext cx="8375650" cy="531019"/>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de-DE"/>
              <a:t>Mastertitelformat bearbeiten</a:t>
            </a:r>
          </a:p>
        </p:txBody>
      </p:sp>
      <p:sp>
        <p:nvSpPr>
          <p:cNvPr id="1027" name="Rectangle 3"/>
          <p:cNvSpPr>
            <a:spLocks noGrp="1" noChangeArrowheads="1"/>
          </p:cNvSpPr>
          <p:nvPr>
            <p:ph type="body" idx="1"/>
          </p:nvPr>
        </p:nvSpPr>
        <p:spPr bwMode="auto">
          <a:xfrm>
            <a:off x="431800" y="900000"/>
            <a:ext cx="8375650" cy="3456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044" name="Picture 20" descr="TUBS_CO_70vH_150dpi"/>
          <p:cNvPicPr>
            <a:picLocks noChangeAspect="1" noChangeArrowheads="1"/>
          </p:cNvPicPr>
          <p:nvPr userDrawn="1"/>
        </p:nvPicPr>
        <p:blipFill>
          <a:blip r:embed="rId16" cstate="print"/>
          <a:srcRect/>
          <a:stretch>
            <a:fillRect/>
          </a:stretch>
        </p:blipFill>
        <p:spPr bwMode="auto">
          <a:xfrm>
            <a:off x="1" y="4436273"/>
            <a:ext cx="1356890" cy="502378"/>
          </a:xfrm>
          <a:prstGeom prst="rect">
            <a:avLst/>
          </a:prstGeom>
          <a:noFill/>
          <a:ln w="9525">
            <a:noFill/>
            <a:miter lim="800000"/>
            <a:headEnd/>
            <a:tailEnd/>
          </a:ln>
        </p:spPr>
      </p:pic>
      <p:sp>
        <p:nvSpPr>
          <p:cNvPr id="8" name="Textfeld 7"/>
          <p:cNvSpPr txBox="1"/>
          <p:nvPr userDrawn="1"/>
        </p:nvSpPr>
        <p:spPr>
          <a:xfrm>
            <a:off x="1421650" y="4605338"/>
            <a:ext cx="4455548" cy="246221"/>
          </a:xfrm>
          <a:prstGeom prst="rect">
            <a:avLst/>
          </a:prstGeom>
          <a:noFill/>
        </p:spPr>
        <p:txBody>
          <a:bodyPr wrap="square" lIns="0" tIns="0" rIns="0" bIns="0" rtlCol="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de-DE" sz="800" dirty="0">
                <a:latin typeface="NexusSansPro-Regular" panose="02010504030101020104" pitchFamily="2" charset="77"/>
              </a:rPr>
              <a:t>Soziale Netzwerkanalyse</a:t>
            </a:r>
          </a:p>
          <a:p>
            <a:endParaRPr lang="de-DE" sz="800" dirty="0"/>
          </a:p>
        </p:txBody>
      </p:sp>
    </p:spTree>
  </p:cSld>
  <p:clrMap bg1="lt1" tx1="dk1" bg2="lt2" tx2="dk2" accent1="accent1" accent2="accent2" accent3="accent3" accent4="accent4" accent5="accent5" accent6="accent6" hlink="hlink" folHlink="folHlink"/>
  <p:sldLayoutIdLst>
    <p:sldLayoutId id="2147483649" r:id="rId1"/>
    <p:sldLayoutId id="2147483663" r:id="rId2"/>
    <p:sldLayoutId id="2147483662" r:id="rId3"/>
    <p:sldLayoutId id="2147483654" r:id="rId4"/>
    <p:sldLayoutId id="2147483660" r:id="rId5"/>
    <p:sldLayoutId id="2147483667" r:id="rId6"/>
    <p:sldLayoutId id="2147483668" r:id="rId7"/>
    <p:sldLayoutId id="2147483669" r:id="rId8"/>
    <p:sldLayoutId id="2147483670" r:id="rId9"/>
    <p:sldLayoutId id="2147483661" r:id="rId10"/>
    <p:sldLayoutId id="2147483664" r:id="rId11"/>
    <p:sldLayoutId id="2147483665" r:id="rId12"/>
    <p:sldLayoutId id="2147483666" r:id="rId13"/>
    <p:sldLayoutId id="2147483650" r:id="rId14"/>
  </p:sldLayoutIdLst>
  <p:hf sldNum="0" hdr="0" ftr="0" dt="0"/>
  <p:txStyles>
    <p:titleStyle>
      <a:lvl1pPr algn="l" rtl="0" eaLnBrk="1" fontAlgn="base" hangingPunct="1">
        <a:spcBef>
          <a:spcPct val="0"/>
        </a:spcBef>
        <a:spcAft>
          <a:spcPct val="0"/>
        </a:spcAft>
        <a:defRPr sz="2200" b="1">
          <a:solidFill>
            <a:schemeClr val="tx1"/>
          </a:solidFill>
          <a:latin typeface="+mj-lt"/>
          <a:ea typeface="+mj-ea"/>
          <a:cs typeface="+mj-cs"/>
        </a:defRPr>
      </a:lvl1pPr>
      <a:lvl2pPr algn="l" rtl="0" eaLnBrk="1" fontAlgn="base" hangingPunct="1">
        <a:spcBef>
          <a:spcPct val="0"/>
        </a:spcBef>
        <a:spcAft>
          <a:spcPct val="0"/>
        </a:spcAft>
        <a:defRPr sz="2200" b="1">
          <a:solidFill>
            <a:schemeClr val="tx1"/>
          </a:solidFill>
          <a:latin typeface="Arial" charset="0"/>
        </a:defRPr>
      </a:lvl2pPr>
      <a:lvl3pPr algn="l" rtl="0" eaLnBrk="1" fontAlgn="base" hangingPunct="1">
        <a:spcBef>
          <a:spcPct val="0"/>
        </a:spcBef>
        <a:spcAft>
          <a:spcPct val="0"/>
        </a:spcAft>
        <a:defRPr sz="2200" b="1">
          <a:solidFill>
            <a:schemeClr val="tx1"/>
          </a:solidFill>
          <a:latin typeface="Arial" charset="0"/>
        </a:defRPr>
      </a:lvl3pPr>
      <a:lvl4pPr algn="l" rtl="0" eaLnBrk="1" fontAlgn="base" hangingPunct="1">
        <a:spcBef>
          <a:spcPct val="0"/>
        </a:spcBef>
        <a:spcAft>
          <a:spcPct val="0"/>
        </a:spcAft>
        <a:defRPr sz="2200" b="1">
          <a:solidFill>
            <a:schemeClr val="tx1"/>
          </a:solidFill>
          <a:latin typeface="Arial" charset="0"/>
        </a:defRPr>
      </a:lvl4pPr>
      <a:lvl5pPr algn="l" rtl="0" eaLnBrk="1" fontAlgn="base" hangingPunct="1">
        <a:spcBef>
          <a:spcPct val="0"/>
        </a:spcBef>
        <a:spcAft>
          <a:spcPct val="0"/>
        </a:spcAft>
        <a:defRPr sz="2200" b="1">
          <a:solidFill>
            <a:schemeClr val="tx1"/>
          </a:solidFill>
          <a:latin typeface="Arial" charset="0"/>
        </a:defRPr>
      </a:lvl5pPr>
      <a:lvl6pPr marL="457200" algn="l" rtl="0" eaLnBrk="1" fontAlgn="base" hangingPunct="1">
        <a:spcBef>
          <a:spcPct val="0"/>
        </a:spcBef>
        <a:spcAft>
          <a:spcPct val="0"/>
        </a:spcAft>
        <a:defRPr sz="2200" b="1">
          <a:solidFill>
            <a:schemeClr val="tx1"/>
          </a:solidFill>
          <a:latin typeface="Arial" charset="0"/>
        </a:defRPr>
      </a:lvl6pPr>
      <a:lvl7pPr marL="914400" algn="l" rtl="0" eaLnBrk="1" fontAlgn="base" hangingPunct="1">
        <a:spcBef>
          <a:spcPct val="0"/>
        </a:spcBef>
        <a:spcAft>
          <a:spcPct val="0"/>
        </a:spcAft>
        <a:defRPr sz="2200" b="1">
          <a:solidFill>
            <a:schemeClr val="tx1"/>
          </a:solidFill>
          <a:latin typeface="Arial" charset="0"/>
        </a:defRPr>
      </a:lvl7pPr>
      <a:lvl8pPr marL="1371600" algn="l" rtl="0" eaLnBrk="1" fontAlgn="base" hangingPunct="1">
        <a:spcBef>
          <a:spcPct val="0"/>
        </a:spcBef>
        <a:spcAft>
          <a:spcPct val="0"/>
        </a:spcAft>
        <a:defRPr sz="2200" b="1">
          <a:solidFill>
            <a:schemeClr val="tx1"/>
          </a:solidFill>
          <a:latin typeface="Arial" charset="0"/>
        </a:defRPr>
      </a:lvl8pPr>
      <a:lvl9pPr marL="1828800" algn="l" rtl="0" eaLnBrk="1" fontAlgn="base" hangingPunct="1">
        <a:spcBef>
          <a:spcPct val="0"/>
        </a:spcBef>
        <a:spcAft>
          <a:spcPct val="0"/>
        </a:spcAft>
        <a:defRPr sz="2200" b="1">
          <a:solidFill>
            <a:schemeClr val="tx1"/>
          </a:solidFill>
          <a:latin typeface="Arial" charset="0"/>
        </a:defRPr>
      </a:lvl9pPr>
    </p:titleStyle>
    <p:bodyStyle>
      <a:lvl1pPr algn="l" rtl="0" eaLnBrk="1" fontAlgn="base" hangingPunct="1">
        <a:spcBef>
          <a:spcPct val="20000"/>
        </a:spcBef>
        <a:spcAft>
          <a:spcPct val="0"/>
        </a:spcAft>
        <a:defRPr sz="1600">
          <a:solidFill>
            <a:schemeClr val="tx1"/>
          </a:solidFill>
          <a:latin typeface="+mn-lt"/>
          <a:ea typeface="+mn-ea"/>
          <a:cs typeface="+mn-cs"/>
        </a:defRPr>
      </a:lvl1pPr>
      <a:lvl2pPr marL="190500" indent="-188913" algn="l" rtl="0" eaLnBrk="1" fontAlgn="base" hangingPunct="1">
        <a:spcBef>
          <a:spcPct val="20000"/>
        </a:spcBef>
        <a:spcAft>
          <a:spcPct val="0"/>
        </a:spcAft>
        <a:buClr>
          <a:schemeClr val="tx1"/>
        </a:buClr>
        <a:buFont typeface="Wingdings" pitchFamily="2" charset="2"/>
        <a:buChar char="§"/>
        <a:defRPr sz="1600">
          <a:solidFill>
            <a:schemeClr val="tx1"/>
          </a:solidFill>
          <a:latin typeface="+mn-lt"/>
        </a:defRPr>
      </a:lvl2pPr>
      <a:lvl3pPr marL="361950" indent="-169863" algn="l" rtl="0" eaLnBrk="1" fontAlgn="base" hangingPunct="1">
        <a:spcBef>
          <a:spcPct val="20000"/>
        </a:spcBef>
        <a:spcAft>
          <a:spcPct val="0"/>
        </a:spcAft>
        <a:buClr>
          <a:schemeClr val="tx1"/>
        </a:buClr>
        <a:buFont typeface="Wingdings" pitchFamily="2" charset="2"/>
        <a:buChar char="§"/>
        <a:defRPr sz="1600">
          <a:solidFill>
            <a:schemeClr val="tx1"/>
          </a:solidFill>
          <a:latin typeface="+mn-lt"/>
        </a:defRPr>
      </a:lvl3pPr>
      <a:lvl4pPr marL="542925" indent="-179388" algn="l" rtl="0" eaLnBrk="1" fontAlgn="base" hangingPunct="1">
        <a:spcBef>
          <a:spcPct val="20000"/>
        </a:spcBef>
        <a:spcAft>
          <a:spcPct val="0"/>
        </a:spcAft>
        <a:buClr>
          <a:schemeClr val="tx1"/>
        </a:buClr>
        <a:buFont typeface="Wingdings" pitchFamily="2" charset="2"/>
        <a:buChar char="§"/>
        <a:defRPr sz="1600">
          <a:solidFill>
            <a:schemeClr val="tx1"/>
          </a:solidFill>
          <a:latin typeface="+mn-lt"/>
        </a:defRPr>
      </a:lvl4pPr>
      <a:lvl5pPr marL="742950" indent="-198438" algn="l" rtl="0" eaLnBrk="1" fontAlgn="base" hangingPunct="1">
        <a:spcBef>
          <a:spcPct val="20000"/>
        </a:spcBef>
        <a:spcAft>
          <a:spcPct val="0"/>
        </a:spcAft>
        <a:buClr>
          <a:schemeClr val="tx1"/>
        </a:buClr>
        <a:buFont typeface="Wingdings" pitchFamily="2" charset="2"/>
        <a:buChar char="§"/>
        <a:defRPr sz="1600">
          <a:solidFill>
            <a:schemeClr val="tx1"/>
          </a:solidFill>
          <a:latin typeface="+mn-lt"/>
        </a:defRPr>
      </a:lvl5pPr>
      <a:lvl6pPr marL="1200150" indent="-198438" algn="l" rtl="0" eaLnBrk="1" fontAlgn="base" hangingPunct="1">
        <a:spcBef>
          <a:spcPct val="20000"/>
        </a:spcBef>
        <a:spcAft>
          <a:spcPct val="0"/>
        </a:spcAft>
        <a:buFont typeface="Wingdings" pitchFamily="2" charset="2"/>
        <a:buChar char="§"/>
        <a:defRPr sz="1600">
          <a:solidFill>
            <a:schemeClr val="tx1"/>
          </a:solidFill>
          <a:latin typeface="+mn-lt"/>
        </a:defRPr>
      </a:lvl6pPr>
      <a:lvl7pPr marL="1657350" indent="-198438" algn="l" rtl="0" eaLnBrk="1" fontAlgn="base" hangingPunct="1">
        <a:spcBef>
          <a:spcPct val="20000"/>
        </a:spcBef>
        <a:spcAft>
          <a:spcPct val="0"/>
        </a:spcAft>
        <a:buFont typeface="Wingdings" pitchFamily="2" charset="2"/>
        <a:buChar char="§"/>
        <a:defRPr sz="1600">
          <a:solidFill>
            <a:schemeClr val="tx1"/>
          </a:solidFill>
          <a:latin typeface="+mn-lt"/>
        </a:defRPr>
      </a:lvl7pPr>
      <a:lvl8pPr marL="2114550" indent="-198438" algn="l" rtl="0" eaLnBrk="1" fontAlgn="base" hangingPunct="1">
        <a:spcBef>
          <a:spcPct val="20000"/>
        </a:spcBef>
        <a:spcAft>
          <a:spcPct val="0"/>
        </a:spcAft>
        <a:buFont typeface="Wingdings" pitchFamily="2" charset="2"/>
        <a:buChar char="§"/>
        <a:defRPr sz="1600">
          <a:solidFill>
            <a:schemeClr val="tx1"/>
          </a:solidFill>
          <a:latin typeface="+mn-lt"/>
        </a:defRPr>
      </a:lvl8pPr>
      <a:lvl9pPr marL="2571750" indent="-198438" algn="l" rtl="0" eaLnBrk="1" fontAlgn="base" hangingPunct="1">
        <a:spcBef>
          <a:spcPct val="20000"/>
        </a:spcBef>
        <a:spcAft>
          <a:spcPct val="0"/>
        </a:spcAft>
        <a:buFont typeface="Wingdings" pitchFamily="2" charset="2"/>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31800" y="83344"/>
            <a:ext cx="8375650" cy="531019"/>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de-DE"/>
              <a:t>Mastertitelformat bearbeiten</a:t>
            </a:r>
          </a:p>
        </p:txBody>
      </p:sp>
      <p:sp>
        <p:nvSpPr>
          <p:cNvPr id="1027" name="Rectangle 3"/>
          <p:cNvSpPr>
            <a:spLocks noGrp="1" noChangeArrowheads="1"/>
          </p:cNvSpPr>
          <p:nvPr>
            <p:ph type="body" idx="1"/>
          </p:nvPr>
        </p:nvSpPr>
        <p:spPr bwMode="auto">
          <a:xfrm>
            <a:off x="431800" y="900000"/>
            <a:ext cx="8375650" cy="3456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grpSp>
        <p:nvGrpSpPr>
          <p:cNvPr id="7" name="Gruppieren 6">
            <a:extLst>
              <a:ext uri="{FF2B5EF4-FFF2-40B4-BE49-F238E27FC236}">
                <a16:creationId xmlns:a16="http://schemas.microsoft.com/office/drawing/2014/main" id="{CB729531-764C-2541-7034-D44F728F19BF}"/>
              </a:ext>
            </a:extLst>
          </p:cNvPr>
          <p:cNvGrpSpPr>
            <a:grpSpLocks noChangeAspect="1"/>
          </p:cNvGrpSpPr>
          <p:nvPr userDrawn="1"/>
        </p:nvGrpSpPr>
        <p:grpSpPr>
          <a:xfrm>
            <a:off x="2034000" y="33750"/>
            <a:ext cx="5076000" cy="5076000"/>
            <a:chOff x="2087724" y="87474"/>
            <a:chExt cx="5040000" cy="5040000"/>
          </a:xfrm>
        </p:grpSpPr>
        <p:grpSp>
          <p:nvGrpSpPr>
            <p:cNvPr id="9" name="Gruppieren 8">
              <a:extLst>
                <a:ext uri="{FF2B5EF4-FFF2-40B4-BE49-F238E27FC236}">
                  <a16:creationId xmlns:a16="http://schemas.microsoft.com/office/drawing/2014/main" id="{4B49375F-6457-4BDB-F81B-97CDFA8AE968}"/>
                </a:ext>
              </a:extLst>
            </p:cNvPr>
            <p:cNvGrpSpPr/>
            <p:nvPr/>
          </p:nvGrpSpPr>
          <p:grpSpPr>
            <a:xfrm>
              <a:off x="2087724" y="87474"/>
              <a:ext cx="5040000" cy="5040000"/>
              <a:chOff x="2087724" y="87474"/>
              <a:chExt cx="5040000" cy="5040000"/>
            </a:xfrm>
          </p:grpSpPr>
          <p:sp>
            <p:nvSpPr>
              <p:cNvPr id="15" name="Oval 14">
                <a:extLst>
                  <a:ext uri="{FF2B5EF4-FFF2-40B4-BE49-F238E27FC236}">
                    <a16:creationId xmlns:a16="http://schemas.microsoft.com/office/drawing/2014/main" id="{45762640-891A-3890-6DDA-679E934B086A}"/>
                  </a:ext>
                </a:extLst>
              </p:cNvPr>
              <p:cNvSpPr>
                <a:spLocks noChangeAspect="1"/>
              </p:cNvSpPr>
              <p:nvPr/>
            </p:nvSpPr>
            <p:spPr>
              <a:xfrm>
                <a:off x="2087724" y="87474"/>
                <a:ext cx="5040000" cy="5040000"/>
              </a:xfrm>
              <a:prstGeom prst="ellipse">
                <a:avLst/>
              </a:prstGeom>
              <a:solidFill>
                <a:srgbClr val="4DA6CB"/>
              </a:solidFill>
              <a:ln w="9525" algn="ctr">
                <a:solidFill>
                  <a:schemeClr val="bg1"/>
                </a:solidFill>
                <a:miter lim="800000"/>
                <a:headEnd/>
                <a:tailEnd/>
              </a:ln>
              <a:effectLst/>
            </p:spPr>
            <p:txBody>
              <a:bodyPr wrap="none" anchor="ctr" anchorCtr="0"/>
              <a:lstStyle/>
              <a:p>
                <a:endParaRPr lang="de-DE" sz="800" b="1" dirty="0">
                  <a:solidFill>
                    <a:schemeClr val="bg1"/>
                  </a:solidFill>
                </a:endParaRPr>
              </a:p>
            </p:txBody>
          </p:sp>
          <p:sp>
            <p:nvSpPr>
              <p:cNvPr id="16" name="Oval 15">
                <a:extLst>
                  <a:ext uri="{FF2B5EF4-FFF2-40B4-BE49-F238E27FC236}">
                    <a16:creationId xmlns:a16="http://schemas.microsoft.com/office/drawing/2014/main" id="{7B7CEFE5-2E98-5C59-BB20-8E886E326040}"/>
                  </a:ext>
                </a:extLst>
              </p:cNvPr>
              <p:cNvSpPr>
                <a:spLocks noChangeAspect="1"/>
              </p:cNvSpPr>
              <p:nvPr/>
            </p:nvSpPr>
            <p:spPr>
              <a:xfrm>
                <a:off x="2627724" y="627474"/>
                <a:ext cx="3960000" cy="3960000"/>
              </a:xfrm>
              <a:prstGeom prst="ellipse">
                <a:avLst/>
              </a:prstGeom>
              <a:solidFill>
                <a:srgbClr val="8CC6DD"/>
              </a:solidFill>
              <a:ln w="9525" algn="ctr">
                <a:solidFill>
                  <a:schemeClr val="bg1"/>
                </a:solidFill>
                <a:miter lim="800000"/>
                <a:headEnd/>
                <a:tailEnd/>
              </a:ln>
              <a:effectLst/>
            </p:spPr>
            <p:txBody>
              <a:bodyPr wrap="none" anchor="ctr" anchorCtr="0"/>
              <a:lstStyle/>
              <a:p>
                <a:endParaRPr lang="de-DE" sz="800" b="1" dirty="0">
                  <a:solidFill>
                    <a:schemeClr val="bg1"/>
                  </a:solidFill>
                </a:endParaRPr>
              </a:p>
            </p:txBody>
          </p:sp>
          <p:sp>
            <p:nvSpPr>
              <p:cNvPr id="17" name="Oval 16">
                <a:extLst>
                  <a:ext uri="{FF2B5EF4-FFF2-40B4-BE49-F238E27FC236}">
                    <a16:creationId xmlns:a16="http://schemas.microsoft.com/office/drawing/2014/main" id="{B2E1B63F-6AF0-0071-5DBE-C7071EADF15F}"/>
                  </a:ext>
                </a:extLst>
              </p:cNvPr>
              <p:cNvSpPr>
                <a:spLocks noChangeAspect="1"/>
              </p:cNvSpPr>
              <p:nvPr/>
            </p:nvSpPr>
            <p:spPr>
              <a:xfrm>
                <a:off x="3347724" y="1347474"/>
                <a:ext cx="2520000" cy="2520000"/>
              </a:xfrm>
              <a:prstGeom prst="ellipse">
                <a:avLst/>
              </a:prstGeom>
              <a:solidFill>
                <a:srgbClr val="BFDFEC"/>
              </a:solidFill>
              <a:ln w="9525" algn="ctr">
                <a:solidFill>
                  <a:schemeClr val="bg1"/>
                </a:solidFill>
                <a:miter lim="800000"/>
                <a:headEnd/>
                <a:tailEnd/>
              </a:ln>
              <a:effectLst/>
            </p:spPr>
            <p:txBody>
              <a:bodyPr wrap="none" anchor="ctr" anchorCtr="0"/>
              <a:lstStyle/>
              <a:p>
                <a:endParaRPr lang="de-DE" sz="800" b="1" dirty="0"/>
              </a:p>
            </p:txBody>
          </p:sp>
          <p:sp>
            <p:nvSpPr>
              <p:cNvPr id="18" name="Oval 17">
                <a:extLst>
                  <a:ext uri="{FF2B5EF4-FFF2-40B4-BE49-F238E27FC236}">
                    <a16:creationId xmlns:a16="http://schemas.microsoft.com/office/drawing/2014/main" id="{22687207-2397-048B-8A04-99EBC1BC3DBC}"/>
                  </a:ext>
                </a:extLst>
              </p:cNvPr>
              <p:cNvSpPr>
                <a:spLocks noChangeAspect="1"/>
              </p:cNvSpPr>
              <p:nvPr/>
            </p:nvSpPr>
            <p:spPr>
              <a:xfrm>
                <a:off x="3887724" y="1887474"/>
                <a:ext cx="1440000" cy="1440000"/>
              </a:xfrm>
              <a:prstGeom prst="ellipse">
                <a:avLst/>
              </a:prstGeom>
              <a:solidFill>
                <a:srgbClr val="DAECF6"/>
              </a:solidFill>
              <a:ln w="9525" algn="ctr">
                <a:solidFill>
                  <a:schemeClr val="bg1"/>
                </a:solidFill>
                <a:miter lim="800000"/>
                <a:headEnd/>
                <a:tailEnd/>
              </a:ln>
              <a:effectLst/>
            </p:spPr>
            <p:txBody>
              <a:bodyPr wrap="none" anchor="ctr" anchorCtr="0"/>
              <a:lstStyle/>
              <a:p>
                <a:endParaRPr lang="de-DE" sz="800" b="1" dirty="0"/>
              </a:p>
            </p:txBody>
          </p:sp>
        </p:grpSp>
        <p:pic>
          <p:nvPicPr>
            <p:cNvPr id="14" name="Grafik 13" descr="Benutzer Silhouette">
              <a:extLst>
                <a:ext uri="{FF2B5EF4-FFF2-40B4-BE49-F238E27FC236}">
                  <a16:creationId xmlns:a16="http://schemas.microsoft.com/office/drawing/2014/main" id="{CC2FD2C0-1108-43A6-F017-A5FBEA4901E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316681" y="2316431"/>
              <a:ext cx="510638" cy="510638"/>
            </a:xfrm>
            <a:prstGeom prst="rect">
              <a:avLst/>
            </a:prstGeom>
          </p:spPr>
        </p:pic>
      </p:grpSp>
    </p:spTree>
    <p:extLst>
      <p:ext uri="{BB962C8B-B14F-4D97-AF65-F5344CB8AC3E}">
        <p14:creationId xmlns:p14="http://schemas.microsoft.com/office/powerpoint/2010/main" val="1327400689"/>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Lst>
  <p:hf sldNum="0" hdr="0" ftr="0" dt="0"/>
  <p:txStyles>
    <p:titleStyle>
      <a:lvl1pPr algn="l" rtl="0" eaLnBrk="1" fontAlgn="base" hangingPunct="1">
        <a:spcBef>
          <a:spcPct val="0"/>
        </a:spcBef>
        <a:spcAft>
          <a:spcPct val="0"/>
        </a:spcAft>
        <a:defRPr sz="2200" b="1">
          <a:solidFill>
            <a:schemeClr val="tx1"/>
          </a:solidFill>
          <a:latin typeface="+mj-lt"/>
          <a:ea typeface="+mj-ea"/>
          <a:cs typeface="+mj-cs"/>
        </a:defRPr>
      </a:lvl1pPr>
      <a:lvl2pPr algn="l" rtl="0" eaLnBrk="1" fontAlgn="base" hangingPunct="1">
        <a:spcBef>
          <a:spcPct val="0"/>
        </a:spcBef>
        <a:spcAft>
          <a:spcPct val="0"/>
        </a:spcAft>
        <a:defRPr sz="2200" b="1">
          <a:solidFill>
            <a:schemeClr val="tx1"/>
          </a:solidFill>
          <a:latin typeface="Arial" charset="0"/>
        </a:defRPr>
      </a:lvl2pPr>
      <a:lvl3pPr algn="l" rtl="0" eaLnBrk="1" fontAlgn="base" hangingPunct="1">
        <a:spcBef>
          <a:spcPct val="0"/>
        </a:spcBef>
        <a:spcAft>
          <a:spcPct val="0"/>
        </a:spcAft>
        <a:defRPr sz="2200" b="1">
          <a:solidFill>
            <a:schemeClr val="tx1"/>
          </a:solidFill>
          <a:latin typeface="Arial" charset="0"/>
        </a:defRPr>
      </a:lvl3pPr>
      <a:lvl4pPr algn="l" rtl="0" eaLnBrk="1" fontAlgn="base" hangingPunct="1">
        <a:spcBef>
          <a:spcPct val="0"/>
        </a:spcBef>
        <a:spcAft>
          <a:spcPct val="0"/>
        </a:spcAft>
        <a:defRPr sz="2200" b="1">
          <a:solidFill>
            <a:schemeClr val="tx1"/>
          </a:solidFill>
          <a:latin typeface="Arial" charset="0"/>
        </a:defRPr>
      </a:lvl4pPr>
      <a:lvl5pPr algn="l" rtl="0" eaLnBrk="1" fontAlgn="base" hangingPunct="1">
        <a:spcBef>
          <a:spcPct val="0"/>
        </a:spcBef>
        <a:spcAft>
          <a:spcPct val="0"/>
        </a:spcAft>
        <a:defRPr sz="2200" b="1">
          <a:solidFill>
            <a:schemeClr val="tx1"/>
          </a:solidFill>
          <a:latin typeface="Arial" charset="0"/>
        </a:defRPr>
      </a:lvl5pPr>
      <a:lvl6pPr marL="457200" algn="l" rtl="0" eaLnBrk="1" fontAlgn="base" hangingPunct="1">
        <a:spcBef>
          <a:spcPct val="0"/>
        </a:spcBef>
        <a:spcAft>
          <a:spcPct val="0"/>
        </a:spcAft>
        <a:defRPr sz="2200" b="1">
          <a:solidFill>
            <a:schemeClr val="tx1"/>
          </a:solidFill>
          <a:latin typeface="Arial" charset="0"/>
        </a:defRPr>
      </a:lvl6pPr>
      <a:lvl7pPr marL="914400" algn="l" rtl="0" eaLnBrk="1" fontAlgn="base" hangingPunct="1">
        <a:spcBef>
          <a:spcPct val="0"/>
        </a:spcBef>
        <a:spcAft>
          <a:spcPct val="0"/>
        </a:spcAft>
        <a:defRPr sz="2200" b="1">
          <a:solidFill>
            <a:schemeClr val="tx1"/>
          </a:solidFill>
          <a:latin typeface="Arial" charset="0"/>
        </a:defRPr>
      </a:lvl7pPr>
      <a:lvl8pPr marL="1371600" algn="l" rtl="0" eaLnBrk="1" fontAlgn="base" hangingPunct="1">
        <a:spcBef>
          <a:spcPct val="0"/>
        </a:spcBef>
        <a:spcAft>
          <a:spcPct val="0"/>
        </a:spcAft>
        <a:defRPr sz="2200" b="1">
          <a:solidFill>
            <a:schemeClr val="tx1"/>
          </a:solidFill>
          <a:latin typeface="Arial" charset="0"/>
        </a:defRPr>
      </a:lvl8pPr>
      <a:lvl9pPr marL="1828800" algn="l" rtl="0" eaLnBrk="1" fontAlgn="base" hangingPunct="1">
        <a:spcBef>
          <a:spcPct val="0"/>
        </a:spcBef>
        <a:spcAft>
          <a:spcPct val="0"/>
        </a:spcAft>
        <a:defRPr sz="2200" b="1">
          <a:solidFill>
            <a:schemeClr val="tx1"/>
          </a:solidFill>
          <a:latin typeface="Arial" charset="0"/>
        </a:defRPr>
      </a:lvl9pPr>
    </p:titleStyle>
    <p:bodyStyle>
      <a:lvl1pPr algn="l" rtl="0" eaLnBrk="1" fontAlgn="base" hangingPunct="1">
        <a:spcBef>
          <a:spcPct val="20000"/>
        </a:spcBef>
        <a:spcAft>
          <a:spcPct val="0"/>
        </a:spcAft>
        <a:defRPr sz="1600">
          <a:solidFill>
            <a:schemeClr val="tx1"/>
          </a:solidFill>
          <a:latin typeface="+mn-lt"/>
          <a:ea typeface="+mn-ea"/>
          <a:cs typeface="+mn-cs"/>
        </a:defRPr>
      </a:lvl1pPr>
      <a:lvl2pPr marL="190500" indent="-188913" algn="l" rtl="0" eaLnBrk="1" fontAlgn="base" hangingPunct="1">
        <a:spcBef>
          <a:spcPct val="20000"/>
        </a:spcBef>
        <a:spcAft>
          <a:spcPct val="0"/>
        </a:spcAft>
        <a:buClr>
          <a:schemeClr val="tx1"/>
        </a:buClr>
        <a:buFont typeface="Wingdings" pitchFamily="2" charset="2"/>
        <a:buChar char="§"/>
        <a:defRPr sz="1600">
          <a:solidFill>
            <a:schemeClr val="tx1"/>
          </a:solidFill>
          <a:latin typeface="+mn-lt"/>
        </a:defRPr>
      </a:lvl2pPr>
      <a:lvl3pPr marL="361950" indent="-169863" algn="l" rtl="0" eaLnBrk="1" fontAlgn="base" hangingPunct="1">
        <a:spcBef>
          <a:spcPct val="20000"/>
        </a:spcBef>
        <a:spcAft>
          <a:spcPct val="0"/>
        </a:spcAft>
        <a:buClr>
          <a:schemeClr val="tx1"/>
        </a:buClr>
        <a:buFont typeface="Wingdings" pitchFamily="2" charset="2"/>
        <a:buChar char="§"/>
        <a:defRPr sz="1600">
          <a:solidFill>
            <a:schemeClr val="tx1"/>
          </a:solidFill>
          <a:latin typeface="+mn-lt"/>
        </a:defRPr>
      </a:lvl3pPr>
      <a:lvl4pPr marL="542925" indent="-179388" algn="l" rtl="0" eaLnBrk="1" fontAlgn="base" hangingPunct="1">
        <a:spcBef>
          <a:spcPct val="20000"/>
        </a:spcBef>
        <a:spcAft>
          <a:spcPct val="0"/>
        </a:spcAft>
        <a:buClr>
          <a:schemeClr val="tx1"/>
        </a:buClr>
        <a:buFont typeface="Wingdings" pitchFamily="2" charset="2"/>
        <a:buChar char="§"/>
        <a:defRPr sz="1600">
          <a:solidFill>
            <a:schemeClr val="tx1"/>
          </a:solidFill>
          <a:latin typeface="+mn-lt"/>
        </a:defRPr>
      </a:lvl4pPr>
      <a:lvl5pPr marL="742950" indent="-198438" algn="l" rtl="0" eaLnBrk="1" fontAlgn="base" hangingPunct="1">
        <a:spcBef>
          <a:spcPct val="20000"/>
        </a:spcBef>
        <a:spcAft>
          <a:spcPct val="0"/>
        </a:spcAft>
        <a:buClr>
          <a:schemeClr val="tx1"/>
        </a:buClr>
        <a:buFont typeface="Wingdings" pitchFamily="2" charset="2"/>
        <a:buChar char="§"/>
        <a:defRPr sz="1600">
          <a:solidFill>
            <a:schemeClr val="tx1"/>
          </a:solidFill>
          <a:latin typeface="+mn-lt"/>
        </a:defRPr>
      </a:lvl5pPr>
      <a:lvl6pPr marL="1200150" indent="-198438" algn="l" rtl="0" eaLnBrk="1" fontAlgn="base" hangingPunct="1">
        <a:spcBef>
          <a:spcPct val="20000"/>
        </a:spcBef>
        <a:spcAft>
          <a:spcPct val="0"/>
        </a:spcAft>
        <a:buFont typeface="Wingdings" pitchFamily="2" charset="2"/>
        <a:buChar char="§"/>
        <a:defRPr sz="1600">
          <a:solidFill>
            <a:schemeClr val="tx1"/>
          </a:solidFill>
          <a:latin typeface="+mn-lt"/>
        </a:defRPr>
      </a:lvl6pPr>
      <a:lvl7pPr marL="1657350" indent="-198438" algn="l" rtl="0" eaLnBrk="1" fontAlgn="base" hangingPunct="1">
        <a:spcBef>
          <a:spcPct val="20000"/>
        </a:spcBef>
        <a:spcAft>
          <a:spcPct val="0"/>
        </a:spcAft>
        <a:buFont typeface="Wingdings" pitchFamily="2" charset="2"/>
        <a:buChar char="§"/>
        <a:defRPr sz="1600">
          <a:solidFill>
            <a:schemeClr val="tx1"/>
          </a:solidFill>
          <a:latin typeface="+mn-lt"/>
        </a:defRPr>
      </a:lvl7pPr>
      <a:lvl8pPr marL="2114550" indent="-198438" algn="l" rtl="0" eaLnBrk="1" fontAlgn="base" hangingPunct="1">
        <a:spcBef>
          <a:spcPct val="20000"/>
        </a:spcBef>
        <a:spcAft>
          <a:spcPct val="0"/>
        </a:spcAft>
        <a:buFont typeface="Wingdings" pitchFamily="2" charset="2"/>
        <a:buChar char="§"/>
        <a:defRPr sz="1600">
          <a:solidFill>
            <a:schemeClr val="tx1"/>
          </a:solidFill>
          <a:latin typeface="+mn-lt"/>
        </a:defRPr>
      </a:lvl8pPr>
      <a:lvl9pPr marL="2571750" indent="-198438" algn="l" rtl="0" eaLnBrk="1" fontAlgn="base" hangingPunct="1">
        <a:spcBef>
          <a:spcPct val="20000"/>
        </a:spcBef>
        <a:spcAft>
          <a:spcPct val="0"/>
        </a:spcAft>
        <a:buFont typeface="Wingdings" pitchFamily="2" charset="2"/>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package" Target="../embeddings/Microsoft_Word_Document.docx"/><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package" Target="../embeddings/Microsoft_Word_Document1.docx"/><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mailto:b.wittner@tu-braunschweig.de" TargetMode="External"/><Relationship Id="rId2" Type="http://schemas.openxmlformats.org/officeDocument/2006/relationships/hyperlink" Target="mailto:f.grimme@tu-braunschweig.de" TargetMode="External"/><Relationship Id="rId1" Type="http://schemas.openxmlformats.org/officeDocument/2006/relationships/slideLayout" Target="../slideLayouts/slideLayout3.xml"/><Relationship Id="rId5" Type="http://schemas.openxmlformats.org/officeDocument/2006/relationships/image" Target="../media/image9.sv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hyperlink" Target="mailto:f.grimme@tu-braunschweig.de" TargetMode="External"/><Relationship Id="rId2" Type="http://schemas.openxmlformats.org/officeDocument/2006/relationships/hyperlink" Target="mailto:b.wittner@tu-braunschweig.de"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ls2017.aundo-braunschweig.de/index.php/881757?lang=de" TargetMode="External"/><Relationship Id="rId1" Type="http://schemas.openxmlformats.org/officeDocument/2006/relationships/slideLayout" Target="../slideLayouts/slideLayout3.xml"/><Relationship Id="rId4" Type="http://schemas.openxmlformats.org/officeDocument/2006/relationships/image" Target="../media/image9.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package" Target="../embeddings/Microsoft_Word_Document.docx"/><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a:xfrm>
            <a:off x="685800" y="3579862"/>
            <a:ext cx="7772400" cy="654844"/>
          </a:xfrm>
        </p:spPr>
        <p:txBody>
          <a:bodyPr/>
          <a:lstStyle/>
          <a:p>
            <a:r>
              <a:rPr lang="de-DE" dirty="0">
                <a:latin typeface="NexusSansPro-Regular" panose="02010504030101020104" pitchFamily="2" charset="77"/>
              </a:rPr>
              <a:t>Meine soziale Netzwerkanalyse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74A49A-6A7C-4813-A279-0C16E18B3BE2}"/>
              </a:ext>
            </a:extLst>
          </p:cNvPr>
          <p:cNvSpPr>
            <a:spLocks noGrp="1"/>
          </p:cNvSpPr>
          <p:nvPr>
            <p:ph type="title"/>
          </p:nvPr>
        </p:nvSpPr>
        <p:spPr/>
        <p:txBody>
          <a:bodyPr/>
          <a:lstStyle/>
          <a:p>
            <a:r>
              <a:rPr lang="de-DE" dirty="0">
                <a:latin typeface="NexusSansPro-Regular" panose="02010504030101020104" pitchFamily="2" charset="77"/>
              </a:rPr>
              <a:t>Finale Einschätzung </a:t>
            </a:r>
          </a:p>
        </p:txBody>
      </p:sp>
      <p:sp>
        <p:nvSpPr>
          <p:cNvPr id="3" name="Inhaltsplatzhalter 2">
            <a:extLst>
              <a:ext uri="{FF2B5EF4-FFF2-40B4-BE49-F238E27FC236}">
                <a16:creationId xmlns:a16="http://schemas.microsoft.com/office/drawing/2014/main" id="{F8E7E932-0810-42CF-BB00-BD2BCCECC8F6}"/>
              </a:ext>
            </a:extLst>
          </p:cNvPr>
          <p:cNvSpPr>
            <a:spLocks noGrp="1"/>
          </p:cNvSpPr>
          <p:nvPr>
            <p:ph idx="1"/>
          </p:nvPr>
        </p:nvSpPr>
        <p:spPr>
          <a:xfrm>
            <a:off x="431800" y="900000"/>
            <a:ext cx="8375650" cy="3471950"/>
          </a:xfrm>
        </p:spPr>
        <p:txBody>
          <a:bodyPr/>
          <a:lstStyle/>
          <a:p>
            <a:r>
              <a:rPr lang="de-DE" sz="1800" dirty="0">
                <a:effectLst/>
                <a:latin typeface="NexusSansPro-Regular" panose="02010504030101020104" pitchFamily="2" charset="77"/>
                <a:ea typeface="SimSun" panose="02010600030101010101" pitchFamily="2" charset="-122"/>
              </a:rPr>
              <a:t>Wenn Sie sich nun Ihr Netzwerk noch einmal ansehen – wie gut fühlen Sie sich durch diese Menschen…?</a:t>
            </a:r>
          </a:p>
          <a:p>
            <a:r>
              <a:rPr lang="de-DE" sz="1100" dirty="0">
                <a:latin typeface="NexusSansPro-Regular" panose="02010504030101020104" pitchFamily="2" charset="77"/>
                <a:ea typeface="SimSun" panose="02010600030101010101" pitchFamily="2" charset="-122"/>
              </a:rPr>
              <a:t>Bitte ziehen Sie das schwarze Kreuz mit gedrückter Maustaste in das jeweilige Feld von 1 (sehr gut) bis 6 (ungenügend), dem Sie zustimmen.</a:t>
            </a:r>
          </a:p>
          <a:p>
            <a:endParaRPr lang="de-DE" sz="1800" dirty="0">
              <a:latin typeface="Calibri" panose="020F0502020204030204" pitchFamily="34" charset="0"/>
              <a:ea typeface="SimSun" panose="02010600030101010101" pitchFamily="2" charset="-122"/>
            </a:endParaRPr>
          </a:p>
          <a:p>
            <a:r>
              <a:rPr lang="de-DE" sz="1800" dirty="0">
                <a:latin typeface="Calibri" panose="020F0502020204030204" pitchFamily="34" charset="0"/>
                <a:ea typeface="SimSun" panose="02010600030101010101" pitchFamily="2" charset="-122"/>
              </a:rPr>
              <a:t>In Bezug auf Ihr Privatleben unterstützt?</a:t>
            </a:r>
          </a:p>
          <a:p>
            <a:endParaRPr lang="de-DE" sz="1400" dirty="0">
              <a:latin typeface="NexusSansPro-Regular" panose="02010504030101020104" pitchFamily="2" charset="77"/>
              <a:ea typeface="SimSun" panose="02010600030101010101" pitchFamily="2" charset="-122"/>
            </a:endParaRPr>
          </a:p>
          <a:p>
            <a:endParaRPr lang="de-DE" sz="1400" dirty="0">
              <a:latin typeface="NexusSansPro-Regular" panose="02010504030101020104" pitchFamily="2" charset="77"/>
              <a:ea typeface="SimSun" panose="02010600030101010101" pitchFamily="2" charset="-122"/>
            </a:endParaRPr>
          </a:p>
          <a:p>
            <a:endParaRPr lang="de-DE" sz="1400" dirty="0">
              <a:latin typeface="NexusSansPro-Regular" panose="02010504030101020104" pitchFamily="2" charset="77"/>
              <a:ea typeface="SimSun" panose="02010600030101010101" pitchFamily="2" charset="-122"/>
            </a:endParaRPr>
          </a:p>
          <a:p>
            <a:r>
              <a:rPr lang="de-DE" sz="1800" dirty="0">
                <a:latin typeface="Calibri" panose="020F0502020204030204" pitchFamily="34" charset="0"/>
                <a:ea typeface="SimSun" panose="02010600030101010101" pitchFamily="2" charset="-122"/>
              </a:rPr>
              <a:t>In Bezug auf Berufliches unterstützt?</a:t>
            </a:r>
          </a:p>
          <a:p>
            <a:endParaRPr lang="de-DE" sz="1400" dirty="0">
              <a:latin typeface="NexusSansPro-Regular" panose="02010504030101020104" pitchFamily="2" charset="77"/>
              <a:ea typeface="SimSun" panose="02010600030101010101" pitchFamily="2" charset="-122"/>
            </a:endParaRPr>
          </a:p>
          <a:p>
            <a:endParaRPr lang="de-DE" dirty="0"/>
          </a:p>
        </p:txBody>
      </p:sp>
      <p:graphicFrame>
        <p:nvGraphicFramePr>
          <p:cNvPr id="9" name="Objekt 8">
            <a:extLst>
              <a:ext uri="{FF2B5EF4-FFF2-40B4-BE49-F238E27FC236}">
                <a16:creationId xmlns:a16="http://schemas.microsoft.com/office/drawing/2014/main" id="{9890A205-F684-4AC2-9893-965C96234207}"/>
              </a:ext>
            </a:extLst>
          </p:cNvPr>
          <p:cNvGraphicFramePr>
            <a:graphicFrameLocks noChangeAspect="1"/>
          </p:cNvGraphicFramePr>
          <p:nvPr>
            <p:extLst>
              <p:ext uri="{D42A27DB-BD31-4B8C-83A1-F6EECF244321}">
                <p14:modId xmlns:p14="http://schemas.microsoft.com/office/powerpoint/2010/main" val="3365552666"/>
              </p:ext>
            </p:extLst>
          </p:nvPr>
        </p:nvGraphicFramePr>
        <p:xfrm>
          <a:off x="789792" y="2365018"/>
          <a:ext cx="5767388" cy="914400"/>
        </p:xfrm>
        <a:graphic>
          <a:graphicData uri="http://schemas.openxmlformats.org/presentationml/2006/ole">
            <mc:AlternateContent xmlns:mc="http://schemas.openxmlformats.org/markup-compatibility/2006">
              <mc:Choice xmlns:v="urn:schemas-microsoft-com:vml" Requires="v">
                <p:oleObj name="Document" r:id="rId2" imgW="5757845" imgH="921628" progId="Word.Document.12">
                  <p:embed/>
                </p:oleObj>
              </mc:Choice>
              <mc:Fallback>
                <p:oleObj name="Document" r:id="rId2" imgW="5757845" imgH="921628" progId="Word.Document.12">
                  <p:embed/>
                  <p:pic>
                    <p:nvPicPr>
                      <p:cNvPr id="9" name="Objekt 8">
                        <a:extLst>
                          <a:ext uri="{FF2B5EF4-FFF2-40B4-BE49-F238E27FC236}">
                            <a16:creationId xmlns:a16="http://schemas.microsoft.com/office/drawing/2014/main" id="{9890A205-F684-4AC2-9893-965C96234207}"/>
                          </a:ext>
                        </a:extLst>
                      </p:cNvPr>
                      <p:cNvPicPr/>
                      <p:nvPr/>
                    </p:nvPicPr>
                    <p:blipFill>
                      <a:blip r:embed="rId3"/>
                      <a:stretch>
                        <a:fillRect/>
                      </a:stretch>
                    </p:blipFill>
                    <p:spPr>
                      <a:xfrm>
                        <a:off x="789792" y="2365018"/>
                        <a:ext cx="5767388" cy="914400"/>
                      </a:xfrm>
                      <a:prstGeom prst="rect">
                        <a:avLst/>
                      </a:prstGeom>
                    </p:spPr>
                  </p:pic>
                </p:oleObj>
              </mc:Fallback>
            </mc:AlternateContent>
          </a:graphicData>
        </a:graphic>
      </p:graphicFrame>
      <p:pic>
        <p:nvPicPr>
          <p:cNvPr id="11" name="Grafik 10" descr="Schließen mit einfarbiger Füllung">
            <a:extLst>
              <a:ext uri="{FF2B5EF4-FFF2-40B4-BE49-F238E27FC236}">
                <a16:creationId xmlns:a16="http://schemas.microsoft.com/office/drawing/2014/main" id="{A48B6D38-C647-4027-8D69-7728A5594C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90756" y="2938411"/>
            <a:ext cx="547737" cy="547737"/>
          </a:xfrm>
          <a:prstGeom prst="rect">
            <a:avLst/>
          </a:prstGeom>
        </p:spPr>
      </p:pic>
      <p:sp>
        <p:nvSpPr>
          <p:cNvPr id="4" name="Textfeld 3">
            <a:extLst>
              <a:ext uri="{FF2B5EF4-FFF2-40B4-BE49-F238E27FC236}">
                <a16:creationId xmlns:a16="http://schemas.microsoft.com/office/drawing/2014/main" id="{CC85C1FB-31A7-01AE-4264-20B64778262E}"/>
              </a:ext>
            </a:extLst>
          </p:cNvPr>
          <p:cNvSpPr txBox="1"/>
          <p:nvPr/>
        </p:nvSpPr>
        <p:spPr>
          <a:xfrm>
            <a:off x="6797978" y="1995686"/>
            <a:ext cx="2376264" cy="738664"/>
          </a:xfrm>
          <a:prstGeom prst="rect">
            <a:avLst/>
          </a:prstGeom>
          <a:noFill/>
        </p:spPr>
        <p:txBody>
          <a:bodyPr wrap="square" numCol="2" rtlCol="0">
            <a:spAutoFit/>
          </a:bodyPr>
          <a:lstStyle/>
          <a:p>
            <a:r>
              <a:rPr lang="de-DE" sz="1050" dirty="0">
                <a:latin typeface="NexusSansPro-Regular" panose="02010504030101020104" pitchFamily="2" charset="77"/>
                <a:ea typeface="SimSun" panose="02010600030101010101" pitchFamily="2" charset="-122"/>
              </a:rPr>
              <a:t>1 = sehr gut </a:t>
            </a:r>
          </a:p>
          <a:p>
            <a:r>
              <a:rPr lang="de-DE" sz="1050" dirty="0">
                <a:latin typeface="NexusSansPro-Regular" panose="02010504030101020104" pitchFamily="2" charset="77"/>
                <a:ea typeface="SimSun" panose="02010600030101010101" pitchFamily="2" charset="-122"/>
              </a:rPr>
              <a:t>2 = gut</a:t>
            </a:r>
          </a:p>
          <a:p>
            <a:r>
              <a:rPr lang="de-DE" sz="1050" dirty="0">
                <a:latin typeface="NexusSansPro-Regular" panose="02010504030101020104" pitchFamily="2" charset="77"/>
                <a:ea typeface="SimSun" panose="02010600030101010101" pitchFamily="2" charset="-122"/>
              </a:rPr>
              <a:t>3 = befriedigend</a:t>
            </a:r>
          </a:p>
          <a:p>
            <a:r>
              <a:rPr lang="de-DE" sz="1050" dirty="0">
                <a:latin typeface="NexusSansPro-Regular" panose="02010504030101020104" pitchFamily="2" charset="77"/>
                <a:ea typeface="SimSun" panose="02010600030101010101" pitchFamily="2" charset="-122"/>
              </a:rPr>
              <a:t>4 = ausreichend</a:t>
            </a:r>
          </a:p>
          <a:p>
            <a:r>
              <a:rPr lang="de-DE" sz="1050" dirty="0">
                <a:latin typeface="NexusSansPro-Regular" panose="02010504030101020104" pitchFamily="2" charset="77"/>
                <a:ea typeface="SimSun" panose="02010600030101010101" pitchFamily="2" charset="-122"/>
              </a:rPr>
              <a:t>5 = unbefriedigend</a:t>
            </a:r>
          </a:p>
          <a:p>
            <a:r>
              <a:rPr lang="de-DE" sz="1050" dirty="0">
                <a:latin typeface="NexusSansPro-Regular" panose="02010504030101020104" pitchFamily="2" charset="77"/>
                <a:ea typeface="SimSun" panose="02010600030101010101" pitchFamily="2" charset="-122"/>
              </a:rPr>
              <a:t>6 = ungenügend</a:t>
            </a:r>
          </a:p>
          <a:p>
            <a:endParaRPr lang="de-DE" sz="1200" dirty="0"/>
          </a:p>
        </p:txBody>
      </p:sp>
      <p:pic>
        <p:nvPicPr>
          <p:cNvPr id="7" name="Grafik 6" descr="Schließen mit einfarbiger Füllung">
            <a:extLst>
              <a:ext uri="{FF2B5EF4-FFF2-40B4-BE49-F238E27FC236}">
                <a16:creationId xmlns:a16="http://schemas.microsoft.com/office/drawing/2014/main" id="{76F5AB96-A337-0ADC-959A-D00BA03CBAF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121980" y="2938411"/>
            <a:ext cx="547737" cy="547737"/>
          </a:xfrm>
          <a:prstGeom prst="rect">
            <a:avLst/>
          </a:prstGeom>
        </p:spPr>
      </p:pic>
      <p:graphicFrame>
        <p:nvGraphicFramePr>
          <p:cNvPr id="12" name="Objekt 11">
            <a:extLst>
              <a:ext uri="{FF2B5EF4-FFF2-40B4-BE49-F238E27FC236}">
                <a16:creationId xmlns:a16="http://schemas.microsoft.com/office/drawing/2014/main" id="{6A3477D9-327A-1354-7E20-87C7ADDAD246}"/>
              </a:ext>
            </a:extLst>
          </p:cNvPr>
          <p:cNvGraphicFramePr>
            <a:graphicFrameLocks noChangeAspect="1"/>
          </p:cNvGraphicFramePr>
          <p:nvPr>
            <p:extLst>
              <p:ext uri="{D42A27DB-BD31-4B8C-83A1-F6EECF244321}">
                <p14:modId xmlns:p14="http://schemas.microsoft.com/office/powerpoint/2010/main" val="1825740893"/>
              </p:ext>
            </p:extLst>
          </p:nvPr>
        </p:nvGraphicFramePr>
        <p:xfrm>
          <a:off x="789792" y="3533266"/>
          <a:ext cx="5767388" cy="914400"/>
        </p:xfrm>
        <a:graphic>
          <a:graphicData uri="http://schemas.openxmlformats.org/presentationml/2006/ole">
            <mc:AlternateContent xmlns:mc="http://schemas.openxmlformats.org/markup-compatibility/2006">
              <mc:Choice xmlns:v="urn:schemas-microsoft-com:vml" Requires="v">
                <p:oleObj name="Document" r:id="rId2" imgW="5757845" imgH="921628" progId="Word.Document.12">
                  <p:embed/>
                </p:oleObj>
              </mc:Choice>
              <mc:Fallback>
                <p:oleObj name="Document" r:id="rId2" imgW="5757845" imgH="921628" progId="Word.Document.12">
                  <p:embed/>
                  <p:pic>
                    <p:nvPicPr>
                      <p:cNvPr id="9" name="Objekt 8">
                        <a:extLst>
                          <a:ext uri="{FF2B5EF4-FFF2-40B4-BE49-F238E27FC236}">
                            <a16:creationId xmlns:a16="http://schemas.microsoft.com/office/drawing/2014/main" id="{9890A205-F684-4AC2-9893-965C96234207}"/>
                          </a:ext>
                        </a:extLst>
                      </p:cNvPr>
                      <p:cNvPicPr/>
                      <p:nvPr/>
                    </p:nvPicPr>
                    <p:blipFill>
                      <a:blip r:embed="rId3"/>
                      <a:stretch>
                        <a:fillRect/>
                      </a:stretch>
                    </p:blipFill>
                    <p:spPr>
                      <a:xfrm>
                        <a:off x="789792" y="3533266"/>
                        <a:ext cx="5767388" cy="914400"/>
                      </a:xfrm>
                      <a:prstGeom prst="rect">
                        <a:avLst/>
                      </a:prstGeom>
                    </p:spPr>
                  </p:pic>
                </p:oleObj>
              </mc:Fallback>
            </mc:AlternateContent>
          </a:graphicData>
        </a:graphic>
      </p:graphicFrame>
    </p:spTree>
    <p:extLst>
      <p:ext uri="{BB962C8B-B14F-4D97-AF65-F5344CB8AC3E}">
        <p14:creationId xmlns:p14="http://schemas.microsoft.com/office/powerpoint/2010/main" val="706474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74A49A-6A7C-4813-A279-0C16E18B3BE2}"/>
              </a:ext>
            </a:extLst>
          </p:cNvPr>
          <p:cNvSpPr>
            <a:spLocks noGrp="1"/>
          </p:cNvSpPr>
          <p:nvPr>
            <p:ph type="title"/>
          </p:nvPr>
        </p:nvSpPr>
        <p:spPr/>
        <p:txBody>
          <a:bodyPr/>
          <a:lstStyle/>
          <a:p>
            <a:r>
              <a:rPr lang="de-DE" dirty="0">
                <a:latin typeface="NexusSansPro-Regular" panose="02010504030101020104" pitchFamily="2" charset="77"/>
              </a:rPr>
              <a:t>Finale Einschätzung </a:t>
            </a:r>
          </a:p>
        </p:txBody>
      </p:sp>
      <p:sp>
        <p:nvSpPr>
          <p:cNvPr id="3" name="Inhaltsplatzhalter 2">
            <a:extLst>
              <a:ext uri="{FF2B5EF4-FFF2-40B4-BE49-F238E27FC236}">
                <a16:creationId xmlns:a16="http://schemas.microsoft.com/office/drawing/2014/main" id="{F8E7E932-0810-42CF-BB00-BD2BCCECC8F6}"/>
              </a:ext>
            </a:extLst>
          </p:cNvPr>
          <p:cNvSpPr>
            <a:spLocks noGrp="1"/>
          </p:cNvSpPr>
          <p:nvPr>
            <p:ph idx="1"/>
          </p:nvPr>
        </p:nvSpPr>
        <p:spPr>
          <a:xfrm>
            <a:off x="431800" y="900000"/>
            <a:ext cx="8375650" cy="2495611"/>
          </a:xfrm>
        </p:spPr>
        <p:txBody>
          <a:bodyPr/>
          <a:lstStyle/>
          <a:p>
            <a:r>
              <a:rPr lang="de-DE" sz="1800" dirty="0">
                <a:effectLst/>
                <a:latin typeface="NexusSansPro-Regular" panose="02010504030101020104" pitchFamily="2" charset="77"/>
                <a:ea typeface="SimSun" panose="02010600030101010101" pitchFamily="2" charset="-122"/>
              </a:rPr>
              <a:t>Wenn Sie sich nun Ihr Netzwerk noch einmal ansehen – </a:t>
            </a:r>
            <a:r>
              <a:rPr lang="de-DE" sz="1800" dirty="0">
                <a:latin typeface="NexusSansPro-Regular" panose="02010504030101020104" pitchFamily="2" charset="77"/>
              </a:rPr>
              <a:t>Wie stark unterscheiden sich die Menschen in Ihrem sozialen Netzwerk?</a:t>
            </a:r>
            <a:endParaRPr lang="de-DE" sz="1800" dirty="0">
              <a:effectLst/>
              <a:latin typeface="NexusSansPro-Regular" panose="02010504030101020104" pitchFamily="2" charset="77"/>
              <a:ea typeface="SimSun" panose="02010600030101010101" pitchFamily="2" charset="-122"/>
            </a:endParaRPr>
          </a:p>
          <a:p>
            <a:endParaRPr lang="de-DE" sz="1800" dirty="0">
              <a:latin typeface="Calibri" panose="020F0502020204030204" pitchFamily="34" charset="0"/>
              <a:ea typeface="SimSun" panose="02010600030101010101" pitchFamily="2" charset="-122"/>
            </a:endParaRPr>
          </a:p>
          <a:p>
            <a:r>
              <a:rPr lang="de-DE" sz="1100" dirty="0">
                <a:latin typeface="NexusSansPro-Regular" panose="02010504030101020104" pitchFamily="2" charset="77"/>
                <a:ea typeface="SimSun" panose="02010600030101010101" pitchFamily="2" charset="-122"/>
              </a:rPr>
              <a:t>Bitte ziehen Sie das schwarze Kreuz mit gedrückter Maustaste in das jeweilige Feld von 1 (gar nicht) bis 6 (sehr stark), dem Sie zustimmen.</a:t>
            </a:r>
          </a:p>
          <a:p>
            <a:endParaRPr lang="de-DE" sz="1800" dirty="0">
              <a:latin typeface="Calibri" panose="020F0502020204030204" pitchFamily="34" charset="0"/>
              <a:ea typeface="SimSun" panose="02010600030101010101" pitchFamily="2" charset="-122"/>
            </a:endParaRPr>
          </a:p>
          <a:p>
            <a:endParaRPr lang="de-DE" sz="1800" dirty="0">
              <a:latin typeface="Calibri" panose="020F0502020204030204" pitchFamily="34" charset="0"/>
              <a:ea typeface="SimSun" panose="02010600030101010101" pitchFamily="2" charset="-122"/>
            </a:endParaRPr>
          </a:p>
          <a:p>
            <a:endParaRPr lang="de-DE" sz="1400" dirty="0">
              <a:latin typeface="NexusSansPro-Regular" panose="02010504030101020104" pitchFamily="2" charset="77"/>
              <a:ea typeface="SimSun" panose="02010600030101010101" pitchFamily="2" charset="-122"/>
            </a:endParaRPr>
          </a:p>
          <a:p>
            <a:endParaRPr lang="de-DE" dirty="0"/>
          </a:p>
        </p:txBody>
      </p:sp>
      <p:graphicFrame>
        <p:nvGraphicFramePr>
          <p:cNvPr id="9" name="Objekt 8">
            <a:extLst>
              <a:ext uri="{FF2B5EF4-FFF2-40B4-BE49-F238E27FC236}">
                <a16:creationId xmlns:a16="http://schemas.microsoft.com/office/drawing/2014/main" id="{9890A205-F684-4AC2-9893-965C96234207}"/>
              </a:ext>
            </a:extLst>
          </p:cNvPr>
          <p:cNvGraphicFramePr>
            <a:graphicFrameLocks noChangeAspect="1"/>
          </p:cNvGraphicFramePr>
          <p:nvPr>
            <p:extLst>
              <p:ext uri="{D42A27DB-BD31-4B8C-83A1-F6EECF244321}">
                <p14:modId xmlns:p14="http://schemas.microsoft.com/office/powerpoint/2010/main" val="222987129"/>
              </p:ext>
            </p:extLst>
          </p:nvPr>
        </p:nvGraphicFramePr>
        <p:xfrm>
          <a:off x="1687513" y="2286000"/>
          <a:ext cx="5715000" cy="914400"/>
        </p:xfrm>
        <a:graphic>
          <a:graphicData uri="http://schemas.openxmlformats.org/presentationml/2006/ole">
            <mc:AlternateContent xmlns:mc="http://schemas.openxmlformats.org/markup-compatibility/2006">
              <mc:Choice xmlns:v="urn:schemas-microsoft-com:vml" Requires="v">
                <p:oleObj name="Document" r:id="rId2" imgW="5757388" imgH="922485" progId="Word.Document.12">
                  <p:embed/>
                </p:oleObj>
              </mc:Choice>
              <mc:Fallback>
                <p:oleObj name="Document" r:id="rId2" imgW="5757388" imgH="922485" progId="Word.Document.12">
                  <p:embed/>
                  <p:pic>
                    <p:nvPicPr>
                      <p:cNvPr id="9" name="Objekt 8">
                        <a:extLst>
                          <a:ext uri="{FF2B5EF4-FFF2-40B4-BE49-F238E27FC236}">
                            <a16:creationId xmlns:a16="http://schemas.microsoft.com/office/drawing/2014/main" id="{9890A205-F684-4AC2-9893-965C96234207}"/>
                          </a:ext>
                        </a:extLst>
                      </p:cNvPr>
                      <p:cNvPicPr/>
                      <p:nvPr/>
                    </p:nvPicPr>
                    <p:blipFill>
                      <a:blip r:embed="rId3"/>
                      <a:stretch>
                        <a:fillRect/>
                      </a:stretch>
                    </p:blipFill>
                    <p:spPr>
                      <a:xfrm>
                        <a:off x="1687513" y="2286000"/>
                        <a:ext cx="5715000" cy="914400"/>
                      </a:xfrm>
                      <a:prstGeom prst="rect">
                        <a:avLst/>
                      </a:prstGeom>
                    </p:spPr>
                  </p:pic>
                </p:oleObj>
              </mc:Fallback>
            </mc:AlternateContent>
          </a:graphicData>
        </a:graphic>
      </p:graphicFrame>
      <p:pic>
        <p:nvPicPr>
          <p:cNvPr id="11" name="Grafik 10" descr="Schließen mit einfarbiger Füllung">
            <a:extLst>
              <a:ext uri="{FF2B5EF4-FFF2-40B4-BE49-F238E27FC236}">
                <a16:creationId xmlns:a16="http://schemas.microsoft.com/office/drawing/2014/main" id="{A48B6D38-C647-4027-8D69-7728A5594C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24128" y="3600299"/>
            <a:ext cx="547737" cy="547737"/>
          </a:xfrm>
          <a:prstGeom prst="rect">
            <a:avLst/>
          </a:prstGeom>
        </p:spPr>
      </p:pic>
    </p:spTree>
    <p:extLst>
      <p:ext uri="{BB962C8B-B14F-4D97-AF65-F5344CB8AC3E}">
        <p14:creationId xmlns:p14="http://schemas.microsoft.com/office/powerpoint/2010/main" val="141633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de-DE" dirty="0">
                <a:latin typeface="NexusSansPro-Regular" panose="02010504030101020104" pitchFamily="2" charset="77"/>
              </a:rPr>
              <a:t>Ihre Einschätzung Ihres sozialen Netzwerkes</a:t>
            </a:r>
          </a:p>
        </p:txBody>
      </p:sp>
      <p:sp>
        <p:nvSpPr>
          <p:cNvPr id="2" name="Inhaltsplatzhalter 1"/>
          <p:cNvSpPr>
            <a:spLocks noGrp="1"/>
          </p:cNvSpPr>
          <p:nvPr>
            <p:ph idx="1"/>
          </p:nvPr>
        </p:nvSpPr>
        <p:spPr>
          <a:xfrm>
            <a:off x="431800" y="900000"/>
            <a:ext cx="8375650" cy="3420000"/>
          </a:xfrm>
        </p:spPr>
        <p:txBody>
          <a:bodyPr/>
          <a:lstStyle/>
          <a:p>
            <a:pPr marL="342900" lvl="0" indent="-342900">
              <a:buFont typeface="+mj-lt"/>
              <a:buAutoNum type="arabicPeriod"/>
            </a:pPr>
            <a:r>
              <a:rPr lang="de-DE" dirty="0">
                <a:latin typeface="NexusSansPro-Regular" panose="02010504030101020104" pitchFamily="2" charset="77"/>
              </a:rPr>
              <a:t>In welchen Punkten unterscheiden sich die Personen auf </a:t>
            </a:r>
            <a:r>
              <a:rPr lang="de-DE">
                <a:latin typeface="NexusSansPro-Regular" panose="02010504030101020104" pitchFamily="2" charset="77"/>
              </a:rPr>
              <a:t>Ihrer Netzwerkkarte? </a:t>
            </a:r>
            <a:r>
              <a:rPr lang="de-DE" dirty="0">
                <a:latin typeface="NexusSansPro-Regular" panose="02010504030101020104" pitchFamily="2" charset="77"/>
              </a:rPr>
              <a:t>Zum Beispiel mit Blick auf Altersunterschiede, Karrierestufen, Berufserfahrung, Region, soziales Umfeld, Arbeitsfeld, familiäre Situationen und viele andere </a:t>
            </a:r>
          </a:p>
        </p:txBody>
      </p:sp>
      <p:sp>
        <p:nvSpPr>
          <p:cNvPr id="3" name="Rechteck 2">
            <a:extLst>
              <a:ext uri="{FF2B5EF4-FFF2-40B4-BE49-F238E27FC236}">
                <a16:creationId xmlns:a16="http://schemas.microsoft.com/office/drawing/2014/main" id="{22EEED6A-5701-4749-9440-D2F6CB3CF7C3}"/>
              </a:ext>
            </a:extLst>
          </p:cNvPr>
          <p:cNvSpPr/>
          <p:nvPr/>
        </p:nvSpPr>
        <p:spPr>
          <a:xfrm>
            <a:off x="431800" y="1707654"/>
            <a:ext cx="8375650" cy="2664296"/>
          </a:xfrm>
          <a:prstGeom prst="rect">
            <a:avLst/>
          </a:prstGeom>
          <a:ln w="22225">
            <a:solidFill>
              <a:srgbClr val="BD1E3B"/>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de-DE" sz="1600" dirty="0">
                <a:latin typeface="NexusSerifPro-Regular" panose="02010504070101020104" pitchFamily="2" charset="77"/>
              </a:rPr>
              <a:t>Bitte geben Sie Ihre Antwort hier ein. </a:t>
            </a:r>
          </a:p>
        </p:txBody>
      </p:sp>
    </p:spTree>
    <p:extLst>
      <p:ext uri="{BB962C8B-B14F-4D97-AF65-F5344CB8AC3E}">
        <p14:creationId xmlns:p14="http://schemas.microsoft.com/office/powerpoint/2010/main" val="4224183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de-DE" dirty="0">
                <a:latin typeface="NexusSansPro-Regular" panose="02010504030101020104" pitchFamily="2" charset="77"/>
              </a:rPr>
              <a:t>Ihre Einschätzung Ihres sozialen Netzwerkes</a:t>
            </a:r>
          </a:p>
        </p:txBody>
      </p:sp>
      <p:sp>
        <p:nvSpPr>
          <p:cNvPr id="2" name="Inhaltsplatzhalter 1"/>
          <p:cNvSpPr>
            <a:spLocks noGrp="1"/>
          </p:cNvSpPr>
          <p:nvPr>
            <p:ph idx="1"/>
          </p:nvPr>
        </p:nvSpPr>
        <p:spPr>
          <a:xfrm>
            <a:off x="431800" y="900000"/>
            <a:ext cx="8375650" cy="3420000"/>
          </a:xfrm>
        </p:spPr>
        <p:txBody>
          <a:bodyPr/>
          <a:lstStyle/>
          <a:p>
            <a:pPr marL="342900" lvl="0" indent="-342900">
              <a:buFont typeface="+mj-lt"/>
              <a:buAutoNum type="arabicPeriod"/>
            </a:pPr>
            <a:r>
              <a:rPr lang="de-DE" dirty="0">
                <a:latin typeface="NexusSansPro-Regular" panose="02010504030101020104" pitchFamily="2" charset="77"/>
              </a:rPr>
              <a:t>Inwiefern ist es für Sie hilfreich, dass Sie verschiedene Menschen in Ihrem sozialen Netzwerk haben? </a:t>
            </a:r>
          </a:p>
          <a:p>
            <a:pPr marL="342900" lvl="0" indent="-342900">
              <a:buFont typeface="+mj-lt"/>
              <a:buAutoNum type="arabicPeriod"/>
            </a:pPr>
            <a:endParaRPr lang="de-DE" dirty="0">
              <a:latin typeface="NexusSansPro-Regular" panose="02010504030101020104" pitchFamily="2" charset="77"/>
            </a:endParaRPr>
          </a:p>
          <a:p>
            <a:pPr marL="342900" lvl="0" indent="-342900">
              <a:buFont typeface="+mj-lt"/>
              <a:buAutoNum type="arabicPeriod"/>
            </a:pPr>
            <a:endParaRPr lang="de-DE" dirty="0">
              <a:latin typeface="NexusSansPro-Regular" panose="02010504030101020104" pitchFamily="2" charset="77"/>
            </a:endParaRPr>
          </a:p>
          <a:p>
            <a:pPr marL="342900" lvl="0" indent="-342900">
              <a:buFont typeface="+mj-lt"/>
              <a:buAutoNum type="arabicPeriod"/>
            </a:pPr>
            <a:endParaRPr lang="de-DE" dirty="0">
              <a:latin typeface="NexusSansPro-Regular" panose="02010504030101020104" pitchFamily="2" charset="77"/>
            </a:endParaRPr>
          </a:p>
          <a:p>
            <a:pPr marL="342900" lvl="0" indent="-342900">
              <a:buFont typeface="+mj-lt"/>
              <a:buAutoNum type="arabicPeriod"/>
            </a:pPr>
            <a:endParaRPr lang="de-DE" dirty="0">
              <a:latin typeface="NexusSansPro-Regular" panose="02010504030101020104" pitchFamily="2" charset="77"/>
            </a:endParaRPr>
          </a:p>
          <a:p>
            <a:pPr marL="342900" lvl="0" indent="-342900">
              <a:buFont typeface="+mj-lt"/>
              <a:buAutoNum type="arabicPeriod"/>
            </a:pPr>
            <a:r>
              <a:rPr lang="de-DE" dirty="0">
                <a:latin typeface="NexusSansPro-Regular" panose="02010504030101020104" pitchFamily="2" charset="77"/>
              </a:rPr>
              <a:t>Gibt es auch negative Aspekte? Welche sind das?</a:t>
            </a:r>
          </a:p>
        </p:txBody>
      </p:sp>
      <p:sp>
        <p:nvSpPr>
          <p:cNvPr id="3" name="Rechteck 2">
            <a:extLst>
              <a:ext uri="{FF2B5EF4-FFF2-40B4-BE49-F238E27FC236}">
                <a16:creationId xmlns:a16="http://schemas.microsoft.com/office/drawing/2014/main" id="{22EEED6A-5701-4749-9440-D2F6CB3CF7C3}"/>
              </a:ext>
            </a:extLst>
          </p:cNvPr>
          <p:cNvSpPr/>
          <p:nvPr/>
        </p:nvSpPr>
        <p:spPr>
          <a:xfrm>
            <a:off x="431800" y="1419622"/>
            <a:ext cx="8375650" cy="1080120"/>
          </a:xfrm>
          <a:prstGeom prst="rect">
            <a:avLst/>
          </a:prstGeom>
          <a:ln w="22225">
            <a:solidFill>
              <a:srgbClr val="BD1E3B"/>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de-DE" sz="1600" dirty="0">
                <a:latin typeface="NexusSerifPro-Regular" panose="02010504070101020104" pitchFamily="2" charset="77"/>
              </a:rPr>
              <a:t>Bitte geben Sie Ihre Antwort hier ein. </a:t>
            </a:r>
          </a:p>
        </p:txBody>
      </p:sp>
      <p:sp>
        <p:nvSpPr>
          <p:cNvPr id="5" name="Rechteck 4">
            <a:extLst>
              <a:ext uri="{FF2B5EF4-FFF2-40B4-BE49-F238E27FC236}">
                <a16:creationId xmlns:a16="http://schemas.microsoft.com/office/drawing/2014/main" id="{5EA11E33-EAFE-2661-84D6-692E9ADCD494}"/>
              </a:ext>
            </a:extLst>
          </p:cNvPr>
          <p:cNvSpPr/>
          <p:nvPr/>
        </p:nvSpPr>
        <p:spPr>
          <a:xfrm>
            <a:off x="444822" y="2859782"/>
            <a:ext cx="8375650" cy="1512168"/>
          </a:xfrm>
          <a:prstGeom prst="rect">
            <a:avLst/>
          </a:prstGeom>
          <a:ln w="22225">
            <a:solidFill>
              <a:srgbClr val="BD1E3B"/>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de-DE" sz="1600" dirty="0">
                <a:latin typeface="NexusSerifPro-Regular" panose="02010504070101020104" pitchFamily="2" charset="77"/>
              </a:rPr>
              <a:t>Bitte geben Sie Ihre Antwort hier ein. </a:t>
            </a:r>
          </a:p>
        </p:txBody>
      </p:sp>
    </p:spTree>
    <p:extLst>
      <p:ext uri="{BB962C8B-B14F-4D97-AF65-F5344CB8AC3E}">
        <p14:creationId xmlns:p14="http://schemas.microsoft.com/office/powerpoint/2010/main" val="4047342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de-DE" dirty="0">
                <a:latin typeface="NexusSansPro-Regular" panose="02010504030101020104" pitchFamily="2" charset="77"/>
              </a:rPr>
              <a:t>Ihre Einschätzung Ihres sozialen Netzwerkes</a:t>
            </a:r>
          </a:p>
        </p:txBody>
      </p:sp>
      <p:sp>
        <p:nvSpPr>
          <p:cNvPr id="2" name="Inhaltsplatzhalter 1"/>
          <p:cNvSpPr>
            <a:spLocks noGrp="1"/>
          </p:cNvSpPr>
          <p:nvPr>
            <p:ph idx="1"/>
          </p:nvPr>
        </p:nvSpPr>
        <p:spPr>
          <a:xfrm>
            <a:off x="431800" y="900000"/>
            <a:ext cx="8375650" cy="3420000"/>
          </a:xfrm>
        </p:spPr>
        <p:txBody>
          <a:bodyPr/>
          <a:lstStyle/>
          <a:p>
            <a:pPr marL="342900" lvl="0" indent="-342900">
              <a:buFont typeface="+mj-lt"/>
              <a:buAutoNum type="arabicPeriod"/>
            </a:pPr>
            <a:r>
              <a:rPr lang="de-DE" dirty="0">
                <a:latin typeface="NexusSansPro-Regular" panose="02010504030101020104" pitchFamily="2" charset="77"/>
              </a:rPr>
              <a:t>An welchen Stellen wünschen Sie sich noch mehr Unterstützung bzw. Austausch / Diskussion? </a:t>
            </a:r>
          </a:p>
          <a:p>
            <a:pPr marL="342900" lvl="0" indent="-342900">
              <a:buFont typeface="+mj-lt"/>
              <a:buAutoNum type="arabicPeriod"/>
            </a:pPr>
            <a:r>
              <a:rPr lang="de-DE" dirty="0">
                <a:latin typeface="NexusSansPro-Regular" panose="02010504030101020104" pitchFamily="2" charset="77"/>
              </a:rPr>
              <a:t>Haben Sie Ideen, wie sich dies umsetzen ließe? </a:t>
            </a:r>
          </a:p>
          <a:p>
            <a:pPr marL="342900" lvl="0" indent="-342900">
              <a:buFont typeface="+mj-lt"/>
              <a:buAutoNum type="arabicPeriod"/>
            </a:pPr>
            <a:r>
              <a:rPr lang="de-DE" dirty="0">
                <a:latin typeface="NexusSansPro-Regular" panose="02010504030101020104" pitchFamily="2" charset="77"/>
              </a:rPr>
              <a:t>Wie würden Sie Ihr Netzwerk weiterentwickeln wollen? </a:t>
            </a:r>
          </a:p>
        </p:txBody>
      </p:sp>
      <p:sp>
        <p:nvSpPr>
          <p:cNvPr id="5" name="Rechteck 4">
            <a:extLst>
              <a:ext uri="{FF2B5EF4-FFF2-40B4-BE49-F238E27FC236}">
                <a16:creationId xmlns:a16="http://schemas.microsoft.com/office/drawing/2014/main" id="{1F544B05-E807-CDB1-87EE-2118C46D5291}"/>
              </a:ext>
            </a:extLst>
          </p:cNvPr>
          <p:cNvSpPr/>
          <p:nvPr/>
        </p:nvSpPr>
        <p:spPr>
          <a:xfrm>
            <a:off x="431800" y="1851670"/>
            <a:ext cx="8375650" cy="2520280"/>
          </a:xfrm>
          <a:prstGeom prst="rect">
            <a:avLst/>
          </a:prstGeom>
          <a:ln w="22225">
            <a:solidFill>
              <a:srgbClr val="BD1E3B"/>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de-DE" sz="1600" dirty="0">
                <a:latin typeface="NexusSerifPro-Regular" panose="02010504070101020104" pitchFamily="2" charset="77"/>
              </a:rPr>
              <a:t>Bitte geben Sie Ihre Antwort hier ein. </a:t>
            </a:r>
          </a:p>
        </p:txBody>
      </p:sp>
    </p:spTree>
    <p:extLst>
      <p:ext uri="{BB962C8B-B14F-4D97-AF65-F5344CB8AC3E}">
        <p14:creationId xmlns:p14="http://schemas.microsoft.com/office/powerpoint/2010/main" val="2934130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de-DE" dirty="0">
                <a:latin typeface="NexusSansPro-Regular" panose="02010504030101020104" pitchFamily="2" charset="77"/>
              </a:rPr>
              <a:t>Ihre Einschätzung Ihres sozialen Netzwerkes</a:t>
            </a:r>
          </a:p>
        </p:txBody>
      </p:sp>
      <p:sp>
        <p:nvSpPr>
          <p:cNvPr id="2" name="Inhaltsplatzhalter 1"/>
          <p:cNvSpPr>
            <a:spLocks noGrp="1"/>
          </p:cNvSpPr>
          <p:nvPr>
            <p:ph idx="1"/>
          </p:nvPr>
        </p:nvSpPr>
        <p:spPr>
          <a:xfrm>
            <a:off x="431800" y="900000"/>
            <a:ext cx="8375650" cy="3420000"/>
          </a:xfrm>
        </p:spPr>
        <p:txBody>
          <a:bodyPr/>
          <a:lstStyle/>
          <a:p>
            <a:pPr marL="342900" lvl="0" indent="-342900">
              <a:buFont typeface="+mj-lt"/>
              <a:buAutoNum type="arabicPeriod"/>
            </a:pPr>
            <a:r>
              <a:rPr lang="de-DE" dirty="0">
                <a:latin typeface="NexusSansPro-Regular" panose="02010504030101020104" pitchFamily="2" charset="77"/>
              </a:rPr>
              <a:t>Nehmen Sie Unterschiede zwischen Ihrem sozialen Netzwerk und der Unterstützung und denen von männlichen oder geschlechterheterogenen Netzwerken beispielsweise in ihrem Freundeskreis/Arbeitsumfeld wahr? Wenn ja, an welchen Stellen? </a:t>
            </a:r>
          </a:p>
        </p:txBody>
      </p:sp>
      <p:sp>
        <p:nvSpPr>
          <p:cNvPr id="5" name="Rechteck 4">
            <a:extLst>
              <a:ext uri="{FF2B5EF4-FFF2-40B4-BE49-F238E27FC236}">
                <a16:creationId xmlns:a16="http://schemas.microsoft.com/office/drawing/2014/main" id="{7EAE8B6B-B13E-EA70-B74B-5A032402EE5A}"/>
              </a:ext>
            </a:extLst>
          </p:cNvPr>
          <p:cNvSpPr/>
          <p:nvPr/>
        </p:nvSpPr>
        <p:spPr>
          <a:xfrm>
            <a:off x="431800" y="1707654"/>
            <a:ext cx="8375650" cy="2664296"/>
          </a:xfrm>
          <a:prstGeom prst="rect">
            <a:avLst/>
          </a:prstGeom>
          <a:ln w="22225">
            <a:solidFill>
              <a:srgbClr val="BD1E3B"/>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de-DE" sz="1600" dirty="0">
                <a:latin typeface="NexusSerifPro-Regular" panose="02010504070101020104" pitchFamily="2" charset="77"/>
              </a:rPr>
              <a:t>Bitte geben Sie Ihre Antwort hier ein. </a:t>
            </a:r>
          </a:p>
        </p:txBody>
      </p:sp>
    </p:spTree>
    <p:extLst>
      <p:ext uri="{BB962C8B-B14F-4D97-AF65-F5344CB8AC3E}">
        <p14:creationId xmlns:p14="http://schemas.microsoft.com/office/powerpoint/2010/main" val="208953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3700DD-54D7-C6C7-A8AE-44909B70A16E}"/>
              </a:ext>
            </a:extLst>
          </p:cNvPr>
          <p:cNvSpPr>
            <a:spLocks noGrp="1"/>
          </p:cNvSpPr>
          <p:nvPr>
            <p:ph type="title"/>
          </p:nvPr>
        </p:nvSpPr>
        <p:spPr/>
        <p:txBody>
          <a:bodyPr/>
          <a:lstStyle/>
          <a:p>
            <a:r>
              <a:rPr lang="de-DE" dirty="0">
                <a:latin typeface="NexusSansPro-Regular" panose="02010504030101020104" pitchFamily="2" charset="77"/>
              </a:rPr>
              <a:t>Letzte Schritte </a:t>
            </a:r>
          </a:p>
        </p:txBody>
      </p:sp>
      <p:sp>
        <p:nvSpPr>
          <p:cNvPr id="4" name="Inhaltsplatzhalter 3">
            <a:extLst>
              <a:ext uri="{FF2B5EF4-FFF2-40B4-BE49-F238E27FC236}">
                <a16:creationId xmlns:a16="http://schemas.microsoft.com/office/drawing/2014/main" id="{804810EE-FF62-6B32-53D0-17FAFCFD8C4D}"/>
              </a:ext>
            </a:extLst>
          </p:cNvPr>
          <p:cNvSpPr>
            <a:spLocks noGrp="1"/>
          </p:cNvSpPr>
          <p:nvPr>
            <p:ph idx="10"/>
          </p:nvPr>
        </p:nvSpPr>
        <p:spPr>
          <a:xfrm>
            <a:off x="431800" y="861750"/>
            <a:ext cx="8460232" cy="3420000"/>
          </a:xfrm>
        </p:spPr>
        <p:txBody>
          <a:bodyPr/>
          <a:lstStyle/>
          <a:p>
            <a:pPr marL="342900" indent="-342900">
              <a:lnSpc>
                <a:spcPct val="150000"/>
              </a:lnSpc>
              <a:buFont typeface="+mj-lt"/>
              <a:buAutoNum type="arabicPeriod"/>
            </a:pPr>
            <a:r>
              <a:rPr lang="de-DE" dirty="0">
                <a:latin typeface="NexusSansPro-Regular" panose="02010504030101020104" pitchFamily="2" charset="77"/>
              </a:rPr>
              <a:t>Speichern sie diese PowerPoint Präsentation bitte als PowerPoint Datei (.</a:t>
            </a:r>
            <a:r>
              <a:rPr lang="de-DE" dirty="0" err="1">
                <a:latin typeface="NexusSansPro-Regular" panose="02010504030101020104" pitchFamily="2" charset="77"/>
              </a:rPr>
              <a:t>pptx</a:t>
            </a:r>
            <a:r>
              <a:rPr lang="de-DE" dirty="0">
                <a:latin typeface="NexusSansPro-Regular" panose="02010504030101020104" pitchFamily="2" charset="77"/>
              </a:rPr>
              <a:t>) und als PDF Datei (.</a:t>
            </a:r>
            <a:r>
              <a:rPr lang="de-DE" dirty="0" err="1">
                <a:latin typeface="NexusSansPro-Regular" panose="02010504030101020104" pitchFamily="2" charset="77"/>
              </a:rPr>
              <a:t>pdf</a:t>
            </a:r>
            <a:r>
              <a:rPr lang="de-DE" dirty="0">
                <a:latin typeface="NexusSansPro-Regular" panose="02010504030101020104" pitchFamily="2" charset="77"/>
              </a:rPr>
              <a:t>) ab. </a:t>
            </a:r>
          </a:p>
          <a:p>
            <a:pPr marL="342900" indent="-342900">
              <a:lnSpc>
                <a:spcPct val="150000"/>
              </a:lnSpc>
              <a:buFont typeface="+mj-lt"/>
              <a:buAutoNum type="arabicPeriod"/>
            </a:pPr>
            <a:r>
              <a:rPr lang="de-DE" dirty="0">
                <a:latin typeface="NexusSansPro-Regular" panose="02010504030101020104" pitchFamily="2" charset="77"/>
              </a:rPr>
              <a:t>Bitte nutzen </a:t>
            </a:r>
            <a:r>
              <a:rPr lang="de-DE">
                <a:latin typeface="NexusSansPro-Regular" panose="02010504030101020104" pitchFamily="2" charset="77"/>
              </a:rPr>
              <a:t>Sie Ihren </a:t>
            </a:r>
            <a:r>
              <a:rPr lang="de-DE" dirty="0">
                <a:latin typeface="NexusSansPro-Regular" panose="02010504030101020104" pitchFamily="2" charset="77"/>
              </a:rPr>
              <a:t>zu Anfang generierten Teilnahmecode als Dateinamen [</a:t>
            </a:r>
            <a:r>
              <a:rPr lang="de-DE" dirty="0" err="1">
                <a:latin typeface="NexusSansPro-Regular" panose="02010504030101020104" pitchFamily="2" charset="77"/>
              </a:rPr>
              <a:t>Teilnahmecode_SNA</a:t>
            </a:r>
            <a:r>
              <a:rPr lang="de-DE" dirty="0">
                <a:latin typeface="NexusSansPro-Regular" panose="02010504030101020104" pitchFamily="2" charset="77"/>
              </a:rPr>
              <a:t>].</a:t>
            </a:r>
          </a:p>
          <a:p>
            <a:pPr marL="647700" lvl="2" indent="-285750">
              <a:lnSpc>
                <a:spcPct val="150000"/>
              </a:lnSpc>
              <a:buFont typeface="Arial" panose="020B0604020202020204" pitchFamily="34" charset="0"/>
              <a:buChar char="•"/>
            </a:pPr>
            <a:r>
              <a:rPr lang="de-DE" dirty="0">
                <a:latin typeface="NexusSansPro-Regular" panose="02010504030101020104" pitchFamily="2" charset="77"/>
              </a:rPr>
              <a:t>Beispiel: TJA18_SNA</a:t>
            </a:r>
          </a:p>
          <a:p>
            <a:pPr marL="342900" indent="-342900">
              <a:lnSpc>
                <a:spcPct val="150000"/>
              </a:lnSpc>
              <a:buFont typeface="+mj-lt"/>
              <a:buAutoNum type="arabicPeriod"/>
            </a:pPr>
            <a:r>
              <a:rPr lang="de-DE" dirty="0">
                <a:latin typeface="NexusSansPro-Regular" panose="02010504030101020104" pitchFamily="2" charset="77"/>
              </a:rPr>
              <a:t>Senden Sie die beiden Dateien bitte an </a:t>
            </a:r>
            <a:r>
              <a:rPr lang="de-DE" dirty="0">
                <a:latin typeface="NexusSansPro-Regular" panose="02010504030101020104" pitchFamily="2" charset="77"/>
                <a:hlinkClick r:id="rId2"/>
              </a:rPr>
              <a:t>f.grimme@tu-braunschweig.de</a:t>
            </a:r>
            <a:r>
              <a:rPr lang="de-DE" dirty="0">
                <a:latin typeface="NexusSansPro-Regular" panose="02010504030101020104" pitchFamily="2" charset="77"/>
              </a:rPr>
              <a:t> </a:t>
            </a:r>
            <a:r>
              <a:rPr lang="de-DE" b="1" dirty="0">
                <a:latin typeface="NexusSansPro-Regular" panose="02010504030101020104" pitchFamily="2" charset="77"/>
              </a:rPr>
              <a:t>und</a:t>
            </a:r>
            <a:r>
              <a:rPr lang="de-DE" dirty="0">
                <a:latin typeface="NexusSansPro-Regular" panose="02010504030101020104" pitchFamily="2" charset="77"/>
              </a:rPr>
              <a:t> </a:t>
            </a:r>
            <a:r>
              <a:rPr lang="de-DE" dirty="0">
                <a:latin typeface="NexusSansPro-Regular" panose="02010504030101020104" pitchFamily="2" charset="77"/>
                <a:hlinkClick r:id="rId3"/>
              </a:rPr>
              <a:t>b.wittner@tu-braunschweig.de</a:t>
            </a:r>
            <a:r>
              <a:rPr lang="de-DE" dirty="0">
                <a:latin typeface="NexusSansPro-Regular" panose="02010504030101020104" pitchFamily="2" charset="77"/>
              </a:rPr>
              <a:t> </a:t>
            </a:r>
          </a:p>
        </p:txBody>
      </p:sp>
      <p:pic>
        <p:nvPicPr>
          <p:cNvPr id="5" name="Grafik 4" descr="Senden Silhouette">
            <a:extLst>
              <a:ext uri="{FF2B5EF4-FFF2-40B4-BE49-F238E27FC236}">
                <a16:creationId xmlns:a16="http://schemas.microsoft.com/office/drawing/2014/main" id="{BD9063BC-562D-A46D-AC71-48071E81C57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52828" y="1905806"/>
            <a:ext cx="1331888" cy="1331888"/>
          </a:xfrm>
          <a:prstGeom prst="rect">
            <a:avLst/>
          </a:prstGeom>
        </p:spPr>
      </p:pic>
    </p:spTree>
    <p:extLst>
      <p:ext uri="{BB962C8B-B14F-4D97-AF65-F5344CB8AC3E}">
        <p14:creationId xmlns:p14="http://schemas.microsoft.com/office/powerpoint/2010/main" val="1817064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A6544A02-0ABE-1099-CAA4-2056A5C72486}"/>
              </a:ext>
            </a:extLst>
          </p:cNvPr>
          <p:cNvSpPr>
            <a:spLocks noGrp="1"/>
          </p:cNvSpPr>
          <p:nvPr>
            <p:ph idx="1"/>
          </p:nvPr>
        </p:nvSpPr>
        <p:spPr>
          <a:xfrm>
            <a:off x="431800" y="123478"/>
            <a:ext cx="8375650" cy="4196522"/>
          </a:xfrm>
        </p:spPr>
        <p:txBody>
          <a:bodyPr/>
          <a:lstStyle/>
          <a:p>
            <a:pPr algn="ctr"/>
            <a:endParaRPr lang="de-DE" dirty="0">
              <a:latin typeface="NexusSansPro-Regular" panose="02010504030101020104" pitchFamily="2" charset="77"/>
            </a:endParaRPr>
          </a:p>
          <a:p>
            <a:pPr algn="ctr"/>
            <a:r>
              <a:rPr lang="de-DE" sz="1800" b="1" dirty="0">
                <a:latin typeface="NexusSansPro-Regular" panose="02010504030101020104" pitchFamily="2" charset="77"/>
              </a:rPr>
              <a:t>Herzlichen Dank für Ihre Teilnahme. </a:t>
            </a:r>
          </a:p>
          <a:p>
            <a:pPr algn="ctr"/>
            <a:r>
              <a:rPr lang="de-DE" sz="1800" dirty="0">
                <a:latin typeface="NexusSansPro-Regular" panose="02010504030101020104" pitchFamily="2" charset="77"/>
              </a:rPr>
              <a:t>Durch Ihre Unterstützung wird unsere Forschung erst möglich! </a:t>
            </a:r>
            <a:endParaRPr lang="de-DE" dirty="0">
              <a:latin typeface="NexusSansPro-Regular" panose="02010504030101020104" pitchFamily="2" charset="77"/>
            </a:endParaRPr>
          </a:p>
          <a:p>
            <a:pPr algn="ctr"/>
            <a:endParaRPr lang="de-DE" sz="1200" dirty="0">
              <a:latin typeface="NexusSansPro-Regular" panose="02010504030101020104" pitchFamily="2" charset="77"/>
            </a:endParaRPr>
          </a:p>
          <a:p>
            <a:pPr algn="ctr"/>
            <a:r>
              <a:rPr lang="de-DE" sz="1200" dirty="0">
                <a:latin typeface="NexusSansPro-Regular" panose="02010504030101020104" pitchFamily="2" charset="77"/>
              </a:rPr>
              <a:t>Bei Fragen und Anmerkungen wenden Sie sich gerne an uns: </a:t>
            </a:r>
          </a:p>
          <a:p>
            <a:pPr algn="ctr"/>
            <a:r>
              <a:rPr lang="de-DE" sz="1200" dirty="0">
                <a:latin typeface="NexusSansPro-Regular" panose="02010504030101020104" pitchFamily="2" charset="77"/>
              </a:rPr>
              <a:t> Dr. Britta Wittner (</a:t>
            </a:r>
            <a:r>
              <a:rPr lang="de-DE" sz="1200" dirty="0">
                <a:latin typeface="NexusSansPro-Regular" panose="02010504030101020104" pitchFamily="2" charset="77"/>
                <a:hlinkClick r:id="rId2"/>
              </a:rPr>
              <a:t>b.wittner@tu-braunschweig.de</a:t>
            </a:r>
            <a:r>
              <a:rPr lang="de-DE" sz="1200" dirty="0">
                <a:latin typeface="NexusSansPro-Regular" panose="02010504030101020104" pitchFamily="2" charset="77"/>
              </a:rPr>
              <a:t>) &amp; Freya Grimme (</a:t>
            </a:r>
            <a:r>
              <a:rPr lang="de-DE" sz="1200" dirty="0">
                <a:latin typeface="NexusSansPro-Regular" panose="02010504030101020104" pitchFamily="2" charset="77"/>
                <a:hlinkClick r:id="rId3"/>
              </a:rPr>
              <a:t>f.grimme@tu-braunschweig.de</a:t>
            </a:r>
            <a:r>
              <a:rPr lang="de-DE" sz="1200" dirty="0">
                <a:latin typeface="NexusSansPro-Regular" panose="02010504030101020104" pitchFamily="2" charset="77"/>
              </a:rPr>
              <a:t>)</a:t>
            </a:r>
          </a:p>
          <a:p>
            <a:pPr algn="ctr"/>
            <a:r>
              <a:rPr lang="de-DE" sz="1200" dirty="0">
                <a:latin typeface="NexusSansPro-Regular" panose="02010504030101020104" pitchFamily="2" charset="77"/>
              </a:rPr>
              <a:t>Telefonisch steht Ihnen außerdem DR. Cornelie Kunkat zur Verfügung: 030 - 2260528-12  oder  0170 – 315 64 16</a:t>
            </a:r>
          </a:p>
          <a:p>
            <a:pPr algn="ctr"/>
            <a:endParaRPr lang="de-DE" sz="1100" dirty="0">
              <a:latin typeface="NexusSansPro-Regular" panose="02010504030101020104" pitchFamily="2" charset="77"/>
            </a:endParaRPr>
          </a:p>
          <a:p>
            <a:pPr indent="-457200">
              <a:lnSpc>
                <a:spcPct val="200000"/>
              </a:lnSpc>
            </a:pPr>
            <a:endParaRPr lang="de-DE" sz="1050" dirty="0">
              <a:latin typeface="NexusSansPro-Regular" panose="02010504030101020104" pitchFamily="2" charset="77"/>
            </a:endParaRPr>
          </a:p>
          <a:p>
            <a:pPr indent="-457200">
              <a:lnSpc>
                <a:spcPct val="200000"/>
              </a:lnSpc>
            </a:pPr>
            <a:endParaRPr lang="de-DE" sz="1050" dirty="0">
              <a:latin typeface="NexusSansPro-Regular" panose="02010504030101020104" pitchFamily="2" charset="77"/>
            </a:endParaRPr>
          </a:p>
          <a:p>
            <a:pPr indent="-457200">
              <a:lnSpc>
                <a:spcPct val="200000"/>
              </a:lnSpc>
            </a:pPr>
            <a:endParaRPr lang="de-DE" sz="1050" dirty="0">
              <a:latin typeface="NexusSansPro-Regular" panose="02010504030101020104" pitchFamily="2" charset="77"/>
            </a:endParaRPr>
          </a:p>
          <a:p>
            <a:pPr indent="-457200">
              <a:lnSpc>
                <a:spcPct val="200000"/>
              </a:lnSpc>
            </a:pPr>
            <a:r>
              <a:rPr lang="en-US" sz="700" dirty="0">
                <a:latin typeface="NexusSansPro-Regular" panose="02010504030101020104" pitchFamily="2" charset="77"/>
              </a:rPr>
              <a:t>House, J. (1981). </a:t>
            </a:r>
            <a:r>
              <a:rPr lang="en-US" sz="700" i="1" dirty="0">
                <a:latin typeface="NexusSansPro-Regular" panose="02010504030101020104" pitchFamily="2" charset="77"/>
              </a:rPr>
              <a:t>Work stress and social support</a:t>
            </a:r>
            <a:r>
              <a:rPr lang="en-US" sz="700" dirty="0">
                <a:latin typeface="NexusSansPro-Regular" panose="02010504030101020104" pitchFamily="2" charset="77"/>
              </a:rPr>
              <a:t>. Reading, MA: Addison-Wesley.</a:t>
            </a:r>
          </a:p>
          <a:p>
            <a:pPr indent="-457200">
              <a:lnSpc>
                <a:spcPct val="200000"/>
              </a:lnSpc>
            </a:pPr>
            <a:r>
              <a:rPr lang="de-DE" sz="700" dirty="0" err="1">
                <a:latin typeface="NexusSansPro-Regular" panose="02010504030101020104" pitchFamily="2" charset="77"/>
              </a:rPr>
              <a:t>Laireiter</a:t>
            </a:r>
            <a:r>
              <a:rPr lang="de-DE" sz="700" dirty="0">
                <a:latin typeface="NexusSansPro-Regular" panose="02010504030101020104" pitchFamily="2" charset="77"/>
              </a:rPr>
              <a:t>, A.R. (2009). Soziales Netzwerk und soziale </a:t>
            </a:r>
            <a:r>
              <a:rPr lang="de-DE" sz="700" dirty="0" err="1">
                <a:latin typeface="NexusSansPro-Regular" panose="02010504030101020104" pitchFamily="2" charset="77"/>
              </a:rPr>
              <a:t>Unterstützung</a:t>
            </a:r>
            <a:r>
              <a:rPr lang="de-DE" sz="700" dirty="0">
                <a:latin typeface="NexusSansPro-Regular" panose="02010504030101020104" pitchFamily="2" charset="77"/>
              </a:rPr>
              <a:t>. In </a:t>
            </a:r>
            <a:r>
              <a:rPr lang="de-DE" sz="700" dirty="0" err="1">
                <a:latin typeface="NexusSansPro-Regular" panose="02010504030101020104" pitchFamily="2" charset="77"/>
              </a:rPr>
              <a:t>K.Lenz</a:t>
            </a:r>
            <a:r>
              <a:rPr lang="de-DE" sz="700" dirty="0">
                <a:latin typeface="NexusSansPro-Regular" panose="02010504030101020104" pitchFamily="2" charset="77"/>
              </a:rPr>
              <a:t>, &amp; </a:t>
            </a:r>
            <a:r>
              <a:rPr lang="de-DE" sz="700" dirty="0" err="1">
                <a:latin typeface="NexusSansPro-Regular" panose="02010504030101020104" pitchFamily="2" charset="77"/>
              </a:rPr>
              <a:t>F.Nestmann</a:t>
            </a:r>
            <a:r>
              <a:rPr lang="de-DE" sz="700" dirty="0">
                <a:latin typeface="NexusSansPro-Regular" panose="02010504030101020104" pitchFamily="2" charset="77"/>
              </a:rPr>
              <a:t> (Hrsg.), </a:t>
            </a:r>
            <a:r>
              <a:rPr lang="de-DE" sz="700" i="1" dirty="0">
                <a:latin typeface="NexusSansPro-Regular" panose="02010504030101020104" pitchFamily="2" charset="77"/>
              </a:rPr>
              <a:t>Handbuch </a:t>
            </a:r>
            <a:r>
              <a:rPr lang="de-DE" sz="700" i="1" dirty="0" err="1">
                <a:latin typeface="NexusSansPro-Regular" panose="02010504030101020104" pitchFamily="2" charset="77"/>
              </a:rPr>
              <a:t>Persönliche</a:t>
            </a:r>
            <a:r>
              <a:rPr lang="de-DE" sz="700" i="1" dirty="0">
                <a:latin typeface="NexusSansPro-Regular" panose="02010504030101020104" pitchFamily="2" charset="77"/>
              </a:rPr>
              <a:t> Beziehungen </a:t>
            </a:r>
            <a:r>
              <a:rPr lang="de-DE" sz="700" dirty="0">
                <a:latin typeface="NexusSansPro-Regular" panose="02010504030101020104" pitchFamily="2" charset="77"/>
              </a:rPr>
              <a:t>(1. Auflage, S. 75 - 100)</a:t>
            </a:r>
            <a:r>
              <a:rPr lang="de-DE" sz="700" i="1" dirty="0">
                <a:latin typeface="NexusSansPro-Regular" panose="02010504030101020104" pitchFamily="2" charset="77"/>
              </a:rPr>
              <a:t>. </a:t>
            </a:r>
            <a:r>
              <a:rPr lang="de-DE" sz="700" dirty="0" err="1">
                <a:latin typeface="NexusSansPro-Regular" panose="02010504030101020104" pitchFamily="2" charset="77"/>
              </a:rPr>
              <a:t>München</a:t>
            </a:r>
            <a:r>
              <a:rPr lang="de-DE" sz="700" dirty="0">
                <a:latin typeface="NexusSansPro-Regular" panose="02010504030101020104" pitchFamily="2" charset="77"/>
              </a:rPr>
              <a:t> und Wein- heim, Deutschland: 	Juventa Verlag. </a:t>
            </a:r>
          </a:p>
          <a:p>
            <a:pPr indent="-457200">
              <a:lnSpc>
                <a:spcPct val="200000"/>
              </a:lnSpc>
            </a:pPr>
            <a:r>
              <a:rPr lang="de-DE" sz="700" dirty="0">
                <a:latin typeface="NexusSansPro-Regular" panose="02010504030101020104" pitchFamily="2" charset="77"/>
              </a:rPr>
              <a:t>Caplan, R.D. (1979). </a:t>
            </a:r>
            <a:r>
              <a:rPr lang="de-DE" sz="700" dirty="0" err="1">
                <a:latin typeface="NexusSansPro-Regular" panose="02010504030101020104" pitchFamily="2" charset="77"/>
              </a:rPr>
              <a:t>Social</a:t>
            </a:r>
            <a:r>
              <a:rPr lang="de-DE" sz="700" dirty="0">
                <a:latin typeface="NexusSansPro-Regular" panose="02010504030101020104" pitchFamily="2" charset="77"/>
              </a:rPr>
              <a:t> support, </a:t>
            </a:r>
            <a:r>
              <a:rPr lang="de-DE" sz="700" dirty="0" err="1">
                <a:latin typeface="NexusSansPro-Regular" panose="02010504030101020104" pitchFamily="2" charset="77"/>
              </a:rPr>
              <a:t>person-enviroment</a:t>
            </a:r>
            <a:r>
              <a:rPr lang="de-DE" sz="700" dirty="0">
                <a:latin typeface="NexusSansPro-Regular" panose="02010504030101020104" pitchFamily="2" charset="77"/>
              </a:rPr>
              <a:t> fit, and </a:t>
            </a:r>
            <a:r>
              <a:rPr lang="de-DE" sz="700" dirty="0" err="1">
                <a:latin typeface="NexusSansPro-Regular" panose="02010504030101020104" pitchFamily="2" charset="77"/>
              </a:rPr>
              <a:t>coping</a:t>
            </a:r>
            <a:r>
              <a:rPr lang="de-DE" sz="700" dirty="0">
                <a:latin typeface="NexusSansPro-Regular" panose="02010504030101020104" pitchFamily="2" charset="77"/>
              </a:rPr>
              <a:t>. In L.A. Ferman, &amp; J.P. </a:t>
            </a:r>
            <a:r>
              <a:rPr lang="de-DE" sz="700" dirty="0" err="1">
                <a:latin typeface="NexusSansPro-Regular" panose="02010504030101020104" pitchFamily="2" charset="77"/>
              </a:rPr>
              <a:t>Gordus</a:t>
            </a:r>
            <a:r>
              <a:rPr lang="de-DE" sz="700" dirty="0">
                <a:latin typeface="NexusSansPro-Regular" panose="02010504030101020104" pitchFamily="2" charset="77"/>
              </a:rPr>
              <a:t> (Hrsg.), </a:t>
            </a:r>
            <a:r>
              <a:rPr lang="de-DE" sz="700" i="1" dirty="0">
                <a:latin typeface="NexusSansPro-Regular" panose="02010504030101020104" pitchFamily="2" charset="77"/>
              </a:rPr>
              <a:t>Mental Health and </a:t>
            </a:r>
            <a:r>
              <a:rPr lang="de-DE" sz="700" i="1" dirty="0" err="1">
                <a:latin typeface="NexusSansPro-Regular" panose="02010504030101020104" pitchFamily="2" charset="77"/>
              </a:rPr>
              <a:t>the</a:t>
            </a:r>
            <a:r>
              <a:rPr lang="de-DE" sz="700" i="1" dirty="0">
                <a:latin typeface="NexusSansPro-Regular" panose="02010504030101020104" pitchFamily="2" charset="77"/>
              </a:rPr>
              <a:t> Economy: </a:t>
            </a:r>
            <a:r>
              <a:rPr lang="de-DE" sz="700" i="1" dirty="0" err="1">
                <a:latin typeface="NexusSansPro-Regular" panose="02010504030101020104" pitchFamily="2" charset="77"/>
              </a:rPr>
              <a:t>papers</a:t>
            </a:r>
            <a:r>
              <a:rPr lang="de-DE" sz="700" i="1" dirty="0">
                <a:latin typeface="NexusSansPro-Regular" panose="02010504030101020104" pitchFamily="2" charset="77"/>
              </a:rPr>
              <a:t> </a:t>
            </a:r>
            <a:r>
              <a:rPr lang="de-DE" sz="700" i="1" dirty="0" err="1">
                <a:latin typeface="NexusSansPro-Regular" panose="02010504030101020104" pitchFamily="2" charset="77"/>
              </a:rPr>
              <a:t>presented</a:t>
            </a:r>
            <a:r>
              <a:rPr lang="de-DE" sz="700" i="1" dirty="0">
                <a:latin typeface="NexusSansPro-Regular" panose="02010504030101020104" pitchFamily="2" charset="77"/>
              </a:rPr>
              <a:t> at a </a:t>
            </a:r>
            <a:r>
              <a:rPr lang="de-DE" sz="700" i="1" dirty="0" err="1">
                <a:latin typeface="NexusSansPro-Regular" panose="02010504030101020104" pitchFamily="2" charset="77"/>
              </a:rPr>
              <a:t>conference</a:t>
            </a:r>
            <a:r>
              <a:rPr lang="de-DE" sz="700" i="1" dirty="0">
                <a:latin typeface="NexusSansPro-Regular" panose="02010504030101020104" pitchFamily="2" charset="77"/>
              </a:rPr>
              <a:t> </a:t>
            </a:r>
            <a:r>
              <a:rPr lang="de-DE" sz="700" i="1" dirty="0" err="1">
                <a:latin typeface="NexusSansPro-Regular" panose="02010504030101020104" pitchFamily="2" charset="77"/>
              </a:rPr>
              <a:t>co-spon</a:t>
            </a:r>
            <a:r>
              <a:rPr lang="de-DE" sz="700" i="1" dirty="0">
                <a:latin typeface="NexusSansPro-Regular" panose="02010504030101020104" pitchFamily="2" charset="77"/>
              </a:rPr>
              <a:t>- </a:t>
            </a:r>
            <a:r>
              <a:rPr lang="de-DE" sz="700" i="1" dirty="0" err="1">
                <a:latin typeface="NexusSansPro-Regular" panose="02010504030101020104" pitchFamily="2" charset="77"/>
              </a:rPr>
              <a:t>sored</a:t>
            </a:r>
            <a:r>
              <a:rPr lang="de-DE" sz="700" i="1" dirty="0">
                <a:latin typeface="NexusSansPro-Regular" panose="02010504030101020104" pitchFamily="2" charset="77"/>
              </a:rPr>
              <a:t> </a:t>
            </a:r>
            <a:r>
              <a:rPr lang="de-DE" sz="700" i="1" dirty="0" err="1">
                <a:latin typeface="NexusSansPro-Regular" panose="02010504030101020104" pitchFamily="2" charset="77"/>
              </a:rPr>
              <a:t>by</a:t>
            </a:r>
            <a:r>
              <a:rPr lang="de-DE" sz="700" i="1" dirty="0">
                <a:latin typeface="NexusSansPro-Regular" panose="02010504030101020104" pitchFamily="2" charset="77"/>
              </a:rPr>
              <a:t> </a:t>
            </a:r>
            <a:r>
              <a:rPr lang="de-DE" sz="700" i="1" dirty="0" err="1">
                <a:latin typeface="NexusSansPro-Regular" panose="02010504030101020104" pitchFamily="2" charset="77"/>
              </a:rPr>
              <a:t>the</a:t>
            </a:r>
            <a:r>
              <a:rPr lang="de-DE" sz="700" i="1" dirty="0">
                <a:latin typeface="NexusSansPro-Regular" panose="02010504030101020104" pitchFamily="2" charset="77"/>
              </a:rPr>
              <a:t> 	Institute </a:t>
            </a:r>
            <a:r>
              <a:rPr lang="de-DE" sz="700" i="1" dirty="0" err="1">
                <a:latin typeface="NexusSansPro-Regular" panose="02010504030101020104" pitchFamily="2" charset="77"/>
              </a:rPr>
              <a:t>of</a:t>
            </a:r>
            <a:r>
              <a:rPr lang="de-DE" sz="700" i="1" dirty="0">
                <a:latin typeface="NexusSansPro-Regular" panose="02010504030101020104" pitchFamily="2" charset="77"/>
              </a:rPr>
              <a:t> Labor and Industrial Relations, </a:t>
            </a:r>
            <a:r>
              <a:rPr lang="de-DE" sz="700" i="1" dirty="0" err="1">
                <a:latin typeface="NexusSansPro-Regular" panose="02010504030101020104" pitchFamily="2" charset="77"/>
              </a:rPr>
              <a:t>the</a:t>
            </a:r>
            <a:r>
              <a:rPr lang="de-DE" sz="700" i="1" dirty="0">
                <a:latin typeface="NexusSansPro-Regular" panose="02010504030101020104" pitchFamily="2" charset="77"/>
              </a:rPr>
              <a:t> University </a:t>
            </a:r>
            <a:r>
              <a:rPr lang="de-DE" sz="700" i="1" dirty="0" err="1">
                <a:latin typeface="NexusSansPro-Regular" panose="02010504030101020104" pitchFamily="2" charset="77"/>
              </a:rPr>
              <a:t>of</a:t>
            </a:r>
            <a:r>
              <a:rPr lang="de-DE" sz="700" i="1" dirty="0">
                <a:latin typeface="NexusSansPro-Regular" panose="02010504030101020104" pitchFamily="2" charset="77"/>
              </a:rPr>
              <a:t> Michigan-Wayne State University and </a:t>
            </a:r>
            <a:r>
              <a:rPr lang="de-DE" sz="700" i="1" dirty="0" err="1">
                <a:latin typeface="NexusSansPro-Regular" panose="02010504030101020104" pitchFamily="2" charset="77"/>
              </a:rPr>
              <a:t>the</a:t>
            </a:r>
            <a:r>
              <a:rPr lang="de-DE" sz="700" i="1" dirty="0">
                <a:latin typeface="NexusSansPro-Regular" panose="02010504030101020104" pitchFamily="2" charset="77"/>
              </a:rPr>
              <a:t> Center </a:t>
            </a:r>
            <a:r>
              <a:rPr lang="de-DE" sz="700" i="1" dirty="0" err="1">
                <a:latin typeface="NexusSansPro-Regular" panose="02010504030101020104" pitchFamily="2" charset="77"/>
              </a:rPr>
              <a:t>for</a:t>
            </a:r>
            <a:r>
              <a:rPr lang="de-DE" sz="700" i="1" dirty="0">
                <a:latin typeface="NexusSansPro-Regular" panose="02010504030101020104" pitchFamily="2" charset="77"/>
              </a:rPr>
              <a:t> Studies </a:t>
            </a:r>
            <a:r>
              <a:rPr lang="de-DE" sz="700" i="1" dirty="0" err="1">
                <a:latin typeface="NexusSansPro-Regular" panose="02010504030101020104" pitchFamily="2" charset="77"/>
              </a:rPr>
              <a:t>of</a:t>
            </a:r>
            <a:r>
              <a:rPr lang="de-DE" sz="700" i="1" dirty="0">
                <a:latin typeface="NexusSansPro-Regular" panose="02010504030101020104" pitchFamily="2" charset="77"/>
              </a:rPr>
              <a:t> Metropolitan Problems, National Institute </a:t>
            </a:r>
            <a:r>
              <a:rPr lang="de-DE" sz="700" i="1" dirty="0" err="1">
                <a:latin typeface="NexusSansPro-Regular" panose="02010504030101020104" pitchFamily="2" charset="77"/>
              </a:rPr>
              <a:t>of</a:t>
            </a:r>
            <a:r>
              <a:rPr lang="de-DE" sz="700" i="1" dirty="0">
                <a:latin typeface="NexusSansPro-Regular" panose="02010504030101020104" pitchFamily="2" charset="77"/>
              </a:rPr>
              <a:t> Mental Health </a:t>
            </a:r>
            <a:r>
              <a:rPr lang="de-DE" sz="700" dirty="0">
                <a:latin typeface="NexusSansPro-Regular" panose="02010504030101020104" pitchFamily="2" charset="77"/>
              </a:rPr>
              <a:t>(1. Auflage, S. 89-138). Michigan, USA: W.E. Upjohn Institute </a:t>
            </a:r>
            <a:r>
              <a:rPr lang="de-DE" sz="700" dirty="0" err="1">
                <a:latin typeface="NexusSansPro-Regular" panose="02010504030101020104" pitchFamily="2" charset="77"/>
              </a:rPr>
              <a:t>for</a:t>
            </a:r>
            <a:r>
              <a:rPr lang="de-DE" sz="700" dirty="0">
                <a:latin typeface="NexusSansPro-Regular" panose="02010504030101020104" pitchFamily="2" charset="77"/>
              </a:rPr>
              <a:t> </a:t>
            </a:r>
            <a:r>
              <a:rPr lang="de-DE" sz="700" dirty="0" err="1">
                <a:latin typeface="NexusSansPro-Regular" panose="02010504030101020104" pitchFamily="2" charset="77"/>
              </a:rPr>
              <a:t>Employement</a:t>
            </a:r>
            <a:r>
              <a:rPr lang="de-DE" sz="700" dirty="0">
                <a:latin typeface="NexusSansPro-Regular" panose="02010504030101020104" pitchFamily="2" charset="77"/>
              </a:rPr>
              <a:t> Research. Abgerufen von http://</a:t>
            </a:r>
            <a:r>
              <a:rPr lang="de-DE" sz="700" dirty="0" err="1">
                <a:latin typeface="NexusSansPro-Regular" panose="02010504030101020104" pitchFamily="2" charset="77"/>
              </a:rPr>
              <a:t>files.eric.ed.gov</a:t>
            </a:r>
            <a:r>
              <a:rPr lang="de-DE" sz="700" dirty="0">
                <a:latin typeface="NexusSansPro-Regular" panose="02010504030101020104" pitchFamily="2" charset="77"/>
              </a:rPr>
              <a:t>/</a:t>
            </a:r>
            <a:r>
              <a:rPr lang="de-DE" sz="700" dirty="0" err="1">
                <a:latin typeface="NexusSansPro-Regular" panose="02010504030101020104" pitchFamily="2" charset="77"/>
              </a:rPr>
              <a:t>fulltext</a:t>
            </a:r>
            <a:r>
              <a:rPr lang="de-DE" sz="700" dirty="0">
                <a:latin typeface="NexusSansPro-Regular" panose="02010504030101020104" pitchFamily="2" charset="77"/>
              </a:rPr>
              <a:t>/ED186349.pdf</a:t>
            </a:r>
            <a:br>
              <a:rPr lang="de-DE" sz="800" dirty="0">
                <a:latin typeface="NexusSansPro-Regular" panose="02010504030101020104" pitchFamily="2" charset="77"/>
              </a:rPr>
            </a:br>
            <a:endParaRPr lang="de-DE" sz="1050" dirty="0">
              <a:latin typeface="NexusSansPro-Regular" panose="02010504030101020104" pitchFamily="2" charset="77"/>
            </a:endParaRPr>
          </a:p>
          <a:p>
            <a:endParaRPr lang="de-DE" sz="1400" dirty="0"/>
          </a:p>
        </p:txBody>
      </p:sp>
    </p:spTree>
    <p:extLst>
      <p:ext uri="{BB962C8B-B14F-4D97-AF65-F5344CB8AC3E}">
        <p14:creationId xmlns:p14="http://schemas.microsoft.com/office/powerpoint/2010/main" val="3865823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3700DD-54D7-C6C7-A8AE-44909B70A16E}"/>
              </a:ext>
            </a:extLst>
          </p:cNvPr>
          <p:cNvSpPr>
            <a:spLocks noGrp="1"/>
          </p:cNvSpPr>
          <p:nvPr>
            <p:ph type="title"/>
          </p:nvPr>
        </p:nvSpPr>
        <p:spPr/>
        <p:txBody>
          <a:bodyPr/>
          <a:lstStyle/>
          <a:p>
            <a:r>
              <a:rPr lang="de-DE" dirty="0">
                <a:latin typeface="NexusSansPro-Regular" panose="02010504030101020104" pitchFamily="2" charset="77"/>
              </a:rPr>
              <a:t>Erste Schritte </a:t>
            </a:r>
          </a:p>
        </p:txBody>
      </p:sp>
      <p:sp>
        <p:nvSpPr>
          <p:cNvPr id="4" name="Inhaltsplatzhalter 3">
            <a:extLst>
              <a:ext uri="{FF2B5EF4-FFF2-40B4-BE49-F238E27FC236}">
                <a16:creationId xmlns:a16="http://schemas.microsoft.com/office/drawing/2014/main" id="{804810EE-FF62-6B32-53D0-17FAFCFD8C4D}"/>
              </a:ext>
            </a:extLst>
          </p:cNvPr>
          <p:cNvSpPr>
            <a:spLocks noGrp="1"/>
          </p:cNvSpPr>
          <p:nvPr>
            <p:ph idx="10"/>
          </p:nvPr>
        </p:nvSpPr>
        <p:spPr>
          <a:xfrm>
            <a:off x="431800" y="900000"/>
            <a:ext cx="8460232" cy="3420000"/>
          </a:xfrm>
        </p:spPr>
        <p:txBody>
          <a:bodyPr/>
          <a:lstStyle/>
          <a:p>
            <a:pPr marL="342900" indent="-342900">
              <a:lnSpc>
                <a:spcPct val="150000"/>
              </a:lnSpc>
              <a:buFont typeface="+mj-lt"/>
              <a:buAutoNum type="arabicPeriod"/>
            </a:pPr>
            <a:r>
              <a:rPr lang="de-DE" dirty="0">
                <a:latin typeface="NexusSansPro-Regular" panose="02010504030101020104" pitchFamily="2" charset="77"/>
              </a:rPr>
              <a:t>Bitte füllen Sie den Online-Fragebogen aus, bevor Sie diese Netzwerkkarte ausfüllen. Bitte klicken Sie auf den folgenden Link, um zu dem vorangehenden Fragebogen zu gelangen:</a:t>
            </a:r>
          </a:p>
          <a:p>
            <a:pPr lvl="3" indent="0">
              <a:lnSpc>
                <a:spcPct val="150000"/>
              </a:lnSpc>
              <a:buNone/>
            </a:pPr>
            <a:r>
              <a:rPr lang="de-DE" dirty="0">
                <a:latin typeface="NexusSansPro-Regular" panose="02010504030101020104" pitchFamily="2" charset="77"/>
                <a:hlinkClick r:id="rId2"/>
              </a:rPr>
              <a:t>https://ls2017.aundo-braunschweig.de/index.php/881757?lang=de</a:t>
            </a:r>
            <a:endParaRPr lang="de-DE" dirty="0">
              <a:latin typeface="NexusSansPro-Regular" panose="02010504030101020104" pitchFamily="2" charset="77"/>
            </a:endParaRPr>
          </a:p>
          <a:p>
            <a:pPr marL="342900" indent="-342900">
              <a:lnSpc>
                <a:spcPct val="150000"/>
              </a:lnSpc>
              <a:buFont typeface="+mj-lt"/>
              <a:buAutoNum type="arabicPeriod"/>
            </a:pPr>
            <a:r>
              <a:rPr lang="de-DE" dirty="0">
                <a:latin typeface="NexusSansPro-Regular" panose="02010504030101020104" pitchFamily="2" charset="77"/>
              </a:rPr>
              <a:t>Speichern sie diese PowerPoint Präsentation bitte als PowerPoint Datei (.</a:t>
            </a:r>
            <a:r>
              <a:rPr lang="de-DE" dirty="0" err="1">
                <a:latin typeface="NexusSansPro-Regular" panose="02010504030101020104" pitchFamily="2" charset="77"/>
              </a:rPr>
              <a:t>pptx</a:t>
            </a:r>
            <a:r>
              <a:rPr lang="de-DE" dirty="0">
                <a:latin typeface="NexusSansPro-Regular" panose="02010504030101020104" pitchFamily="2" charset="77"/>
              </a:rPr>
              <a:t>) ab, sodass während des Ausfüllens keine Daten verloren gehen können. </a:t>
            </a:r>
          </a:p>
          <a:p>
            <a:pPr marL="342900" indent="-342900">
              <a:lnSpc>
                <a:spcPct val="150000"/>
              </a:lnSpc>
              <a:buFont typeface="+mj-lt"/>
              <a:buAutoNum type="arabicPeriod"/>
            </a:pPr>
            <a:r>
              <a:rPr lang="de-DE" dirty="0">
                <a:latin typeface="NexusSansPro-Regular" panose="02010504030101020104" pitchFamily="2" charset="77"/>
              </a:rPr>
              <a:t>Bitte nutzen Sie Ihren zu Anfang generierten Teilnahmecode als Dateinamen [</a:t>
            </a:r>
            <a:r>
              <a:rPr lang="de-DE" dirty="0" err="1">
                <a:latin typeface="NexusSansPro-Regular" panose="02010504030101020104" pitchFamily="2" charset="77"/>
              </a:rPr>
              <a:t>Teilnahmecode_SNA</a:t>
            </a:r>
            <a:r>
              <a:rPr lang="de-DE" dirty="0">
                <a:latin typeface="NexusSansPro-Regular" panose="02010504030101020104" pitchFamily="2" charset="77"/>
              </a:rPr>
              <a:t>].</a:t>
            </a:r>
          </a:p>
          <a:p>
            <a:pPr marL="647700" lvl="2" indent="-285750">
              <a:lnSpc>
                <a:spcPct val="150000"/>
              </a:lnSpc>
              <a:buFont typeface="Arial" panose="020B0604020202020204" pitchFamily="34" charset="0"/>
              <a:buChar char="•"/>
            </a:pPr>
            <a:r>
              <a:rPr lang="de-DE" dirty="0">
                <a:latin typeface="NexusSansPro-Regular" panose="02010504030101020104" pitchFamily="2" charset="77"/>
              </a:rPr>
              <a:t>Beispiel: TJA18_SNA</a:t>
            </a:r>
          </a:p>
        </p:txBody>
      </p:sp>
      <p:pic>
        <p:nvPicPr>
          <p:cNvPr id="5" name="Grafik 4" descr="Senden Silhouette">
            <a:extLst>
              <a:ext uri="{FF2B5EF4-FFF2-40B4-BE49-F238E27FC236}">
                <a16:creationId xmlns:a16="http://schemas.microsoft.com/office/drawing/2014/main" id="{BD9063BC-562D-A46D-AC71-48071E81C57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37234" y="2988112"/>
            <a:ext cx="1331888" cy="1331888"/>
          </a:xfrm>
          <a:prstGeom prst="rect">
            <a:avLst/>
          </a:prstGeom>
        </p:spPr>
      </p:pic>
    </p:spTree>
    <p:extLst>
      <p:ext uri="{BB962C8B-B14F-4D97-AF65-F5344CB8AC3E}">
        <p14:creationId xmlns:p14="http://schemas.microsoft.com/office/powerpoint/2010/main" val="221752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D7F6AE-B237-9546-44CE-0D7FAA871D97}"/>
              </a:ext>
            </a:extLst>
          </p:cNvPr>
          <p:cNvSpPr>
            <a:spLocks noGrp="1"/>
          </p:cNvSpPr>
          <p:nvPr>
            <p:ph type="title"/>
          </p:nvPr>
        </p:nvSpPr>
        <p:spPr>
          <a:xfrm>
            <a:off x="318535" y="97862"/>
            <a:ext cx="8375650" cy="531019"/>
          </a:xfrm>
        </p:spPr>
        <p:txBody>
          <a:bodyPr/>
          <a:lstStyle/>
          <a:p>
            <a:r>
              <a:rPr lang="de-DE" dirty="0">
                <a:latin typeface="NexusSansPro-Regular" panose="02010504030101020104" pitchFamily="2" charset="77"/>
              </a:rPr>
              <a:t>Ihr persönlicher Teilnahme Code</a:t>
            </a:r>
          </a:p>
        </p:txBody>
      </p:sp>
      <p:sp>
        <p:nvSpPr>
          <p:cNvPr id="3" name="Inhaltsplatzhalter 2">
            <a:extLst>
              <a:ext uri="{FF2B5EF4-FFF2-40B4-BE49-F238E27FC236}">
                <a16:creationId xmlns:a16="http://schemas.microsoft.com/office/drawing/2014/main" id="{EB74A29C-1FE2-1BE3-593A-36678DD2F9D0}"/>
              </a:ext>
            </a:extLst>
          </p:cNvPr>
          <p:cNvSpPr>
            <a:spLocks noGrp="1"/>
          </p:cNvSpPr>
          <p:nvPr>
            <p:ph idx="1"/>
          </p:nvPr>
        </p:nvSpPr>
        <p:spPr>
          <a:xfrm>
            <a:off x="318535" y="787500"/>
            <a:ext cx="8375650" cy="3456000"/>
          </a:xfrm>
        </p:spPr>
        <p:txBody>
          <a:bodyPr/>
          <a:lstStyle/>
          <a:p>
            <a:r>
              <a:rPr lang="de-DE" sz="1400" dirty="0">
                <a:latin typeface="NexusSansPro-Regular" panose="02010504030101020104" pitchFamily="2" charset="77"/>
              </a:rPr>
              <a:t>Bevor Sie mit der Bearbeitung der sozialen Netzwerkanalyse beginnen, erstellen Sie bitte zunächst Ihren persönlichen Fragebogencode. Dieser dient der anonymisierten Zuordnung der Fragebögen.</a:t>
            </a:r>
          </a:p>
          <a:p>
            <a:endParaRPr lang="de-DE" dirty="0">
              <a:latin typeface="NexusSansPro-Regular" panose="02010504030101020104" pitchFamily="2" charset="77"/>
            </a:endParaRPr>
          </a:p>
          <a:p>
            <a:endParaRPr lang="de-DE" dirty="0">
              <a:latin typeface="NexusSansPro-Regular" panose="02010504030101020104" pitchFamily="2" charset="77"/>
            </a:endParaRPr>
          </a:p>
          <a:p>
            <a:endParaRPr lang="de-DE" dirty="0">
              <a:latin typeface="NexusSansPro-Regular" panose="02010504030101020104" pitchFamily="2" charset="77"/>
            </a:endParaRPr>
          </a:p>
          <a:p>
            <a:endParaRPr lang="de-DE" dirty="0">
              <a:latin typeface="NexusSansPro-Regular" panose="02010504030101020104" pitchFamily="2" charset="77"/>
            </a:endParaRPr>
          </a:p>
          <a:p>
            <a:endParaRPr lang="de-DE" dirty="0">
              <a:latin typeface="NexusSansPro-Regular" panose="02010504030101020104" pitchFamily="2" charset="77"/>
            </a:endParaRPr>
          </a:p>
          <a:p>
            <a:endParaRPr lang="de-DE" dirty="0">
              <a:latin typeface="NexusSansPro-Regular" panose="02010504030101020104" pitchFamily="2" charset="77"/>
            </a:endParaRPr>
          </a:p>
          <a:p>
            <a:endParaRPr lang="de-DE" dirty="0">
              <a:latin typeface="NexusSansPro-Regular" panose="02010504030101020104" pitchFamily="2" charset="77"/>
            </a:endParaRPr>
          </a:p>
          <a:p>
            <a:endParaRPr lang="de-DE" dirty="0">
              <a:latin typeface="NexusSansPro-Regular" panose="02010504030101020104" pitchFamily="2" charset="77"/>
            </a:endParaRPr>
          </a:p>
          <a:p>
            <a:endParaRPr lang="de-DE" dirty="0">
              <a:latin typeface="NexusSansPro-Regular" panose="02010504030101020104" pitchFamily="2" charset="77"/>
            </a:endParaRPr>
          </a:p>
        </p:txBody>
      </p:sp>
      <p:graphicFrame>
        <p:nvGraphicFramePr>
          <p:cNvPr id="5" name="Tabelle 5">
            <a:extLst>
              <a:ext uri="{FF2B5EF4-FFF2-40B4-BE49-F238E27FC236}">
                <a16:creationId xmlns:a16="http://schemas.microsoft.com/office/drawing/2014/main" id="{AB062EE5-474F-BD3D-353E-3E3ADFE3BF2F}"/>
              </a:ext>
            </a:extLst>
          </p:cNvPr>
          <p:cNvGraphicFramePr>
            <a:graphicFrameLocks noGrp="1"/>
          </p:cNvGraphicFramePr>
          <p:nvPr>
            <p:extLst>
              <p:ext uri="{D42A27DB-BD31-4B8C-83A1-F6EECF244321}">
                <p14:modId xmlns:p14="http://schemas.microsoft.com/office/powerpoint/2010/main" val="639731216"/>
              </p:ext>
            </p:extLst>
          </p:nvPr>
        </p:nvGraphicFramePr>
        <p:xfrm>
          <a:off x="318535" y="1311129"/>
          <a:ext cx="8675304" cy="2209402"/>
        </p:xfrm>
        <a:graphic>
          <a:graphicData uri="http://schemas.openxmlformats.org/drawingml/2006/table">
            <a:tbl>
              <a:tblPr firstRow="1" bandRow="1">
                <a:tableStyleId>{5C22544A-7EE6-4342-B048-85BDC9FD1C3A}</a:tableStyleId>
              </a:tblPr>
              <a:tblGrid>
                <a:gridCol w="6861747">
                  <a:extLst>
                    <a:ext uri="{9D8B030D-6E8A-4147-A177-3AD203B41FA5}">
                      <a16:colId xmlns:a16="http://schemas.microsoft.com/office/drawing/2014/main" val="3487125177"/>
                    </a:ext>
                  </a:extLst>
                </a:gridCol>
                <a:gridCol w="1813557">
                  <a:extLst>
                    <a:ext uri="{9D8B030D-6E8A-4147-A177-3AD203B41FA5}">
                      <a16:colId xmlns:a16="http://schemas.microsoft.com/office/drawing/2014/main" val="2892094313"/>
                    </a:ext>
                  </a:extLst>
                </a:gridCol>
              </a:tblGrid>
              <a:tr h="292125">
                <a:tc gridSpan="2">
                  <a:txBody>
                    <a:bodyPr/>
                    <a:lstStyle/>
                    <a:p>
                      <a:r>
                        <a:rPr lang="de-DE" sz="1400" dirty="0">
                          <a:latin typeface="NexusSansPro-Regular" panose="02010504030101020104" pitchFamily="2" charset="77"/>
                        </a:rPr>
                        <a:t>Persönlicher Code: [Bitte hier eintragen]</a:t>
                      </a:r>
                    </a:p>
                  </a:txBody>
                  <a:tcPr/>
                </a:tc>
                <a:tc hMerge="1">
                  <a:txBody>
                    <a:bodyPr/>
                    <a:lstStyle/>
                    <a:p>
                      <a:endParaRPr lang="de-DE" dirty="0"/>
                    </a:p>
                  </a:txBody>
                  <a:tcPr/>
                </a:tc>
                <a:extLst>
                  <a:ext uri="{0D108BD9-81ED-4DB2-BD59-A6C34878D82A}">
                    <a16:rowId xmlns:a16="http://schemas.microsoft.com/office/drawing/2014/main" val="811703025"/>
                  </a:ext>
                </a:extLst>
              </a:tr>
              <a:tr h="482168">
                <a:tc>
                  <a:txBody>
                    <a:bodyPr/>
                    <a:lstStyle/>
                    <a:p>
                      <a:r>
                        <a:rPr lang="de-DE" sz="1400" dirty="0">
                          <a:latin typeface="NexusSansPro-Regular" panose="02010504030101020104" pitchFamily="2" charset="77"/>
                        </a:rPr>
                        <a:t>Wie lautet der 2. Buchstabe des Vornamens Ihrer Mutter (z.B. U</a:t>
                      </a:r>
                      <a:r>
                        <a:rPr lang="de-DE" sz="1400" b="1" dirty="0">
                          <a:latin typeface="NexusSansPro-Regular" panose="02010504030101020104" pitchFamily="2" charset="77"/>
                        </a:rPr>
                        <a:t>t</a:t>
                      </a:r>
                      <a:r>
                        <a:rPr lang="de-DE" sz="1400" b="0" dirty="0">
                          <a:latin typeface="NexusSansPro-Regular" panose="02010504030101020104" pitchFamily="2" charset="77"/>
                        </a:rPr>
                        <a:t>e = T)</a:t>
                      </a:r>
                      <a:endParaRPr lang="de-DE" sz="1400" dirty="0">
                        <a:latin typeface="NexusSansPro-Regular" panose="02010504030101020104" pitchFamily="2" charset="77"/>
                      </a:endParaRPr>
                    </a:p>
                  </a:txBody>
                  <a:tcPr/>
                </a:tc>
                <a:tc>
                  <a:txBody>
                    <a:bodyPr/>
                    <a:lstStyle/>
                    <a:p>
                      <a:endParaRPr lang="de-DE" sz="1400" dirty="0">
                        <a:latin typeface="NexusSansPro-Regular" panose="02010504030101020104" pitchFamily="2" charset="77"/>
                      </a:endParaRPr>
                    </a:p>
                  </a:txBody>
                  <a:tcPr/>
                </a:tc>
                <a:extLst>
                  <a:ext uri="{0D108BD9-81ED-4DB2-BD59-A6C34878D82A}">
                    <a16:rowId xmlns:a16="http://schemas.microsoft.com/office/drawing/2014/main" val="2940732323"/>
                  </a:ext>
                </a:extLst>
              </a:tr>
              <a:tr h="553097">
                <a:tc>
                  <a:txBody>
                    <a:bodyPr/>
                    <a:lstStyle/>
                    <a:p>
                      <a:r>
                        <a:rPr lang="de-DE" sz="1400" dirty="0">
                          <a:latin typeface="NexusSansPro-Regular" panose="02010504030101020104" pitchFamily="2" charset="77"/>
                        </a:rPr>
                        <a:t>Wie lautet der 1. Buchstabe des Vornamens Ihres Vaters (z.B. </a:t>
                      </a:r>
                      <a:r>
                        <a:rPr lang="de-DE" sz="1400" b="1" dirty="0">
                          <a:latin typeface="NexusSansPro-Regular" panose="02010504030101020104" pitchFamily="2" charset="77"/>
                        </a:rPr>
                        <a:t>J</a:t>
                      </a:r>
                      <a:r>
                        <a:rPr lang="de-DE" sz="1400" b="0" dirty="0">
                          <a:latin typeface="NexusSansPro-Regular" panose="02010504030101020104" pitchFamily="2" charset="77"/>
                        </a:rPr>
                        <a:t>ürgen = J)</a:t>
                      </a:r>
                      <a:endParaRPr lang="de-DE" sz="1400" dirty="0">
                        <a:latin typeface="NexusSansPro-Regular" panose="02010504030101020104" pitchFamily="2" charset="77"/>
                      </a:endParaRPr>
                    </a:p>
                  </a:txBody>
                  <a:tcPr/>
                </a:tc>
                <a:tc>
                  <a:txBody>
                    <a:bodyPr/>
                    <a:lstStyle/>
                    <a:p>
                      <a:endParaRPr lang="de-DE" sz="1400" dirty="0">
                        <a:latin typeface="NexusSansPro-Regular" panose="02010504030101020104" pitchFamily="2" charset="77"/>
                      </a:endParaRPr>
                    </a:p>
                  </a:txBody>
                  <a:tcPr/>
                </a:tc>
                <a:extLst>
                  <a:ext uri="{0D108BD9-81ED-4DB2-BD59-A6C34878D82A}">
                    <a16:rowId xmlns:a16="http://schemas.microsoft.com/office/drawing/2014/main" val="3964852636"/>
                  </a:ext>
                </a:extLst>
              </a:tr>
              <a:tr h="482168">
                <a:tc>
                  <a:txBody>
                    <a:bodyPr/>
                    <a:lstStyle/>
                    <a:p>
                      <a:r>
                        <a:rPr lang="de-DE" sz="1400" dirty="0">
                          <a:latin typeface="NexusSansPro-Regular" panose="02010504030101020104" pitchFamily="2" charset="77"/>
                        </a:rPr>
                        <a:t>Wie lautet der 3. Buchstabe Ihres Geburtsortes (z.B. Br</a:t>
                      </a:r>
                      <a:r>
                        <a:rPr lang="de-DE" sz="1400" b="1" dirty="0">
                          <a:latin typeface="NexusSansPro-Regular" panose="02010504030101020104" pitchFamily="2" charset="77"/>
                        </a:rPr>
                        <a:t>a</a:t>
                      </a:r>
                      <a:r>
                        <a:rPr lang="de-DE" sz="1400" b="0" dirty="0">
                          <a:latin typeface="NexusSansPro-Regular" panose="02010504030101020104" pitchFamily="2" charset="77"/>
                        </a:rPr>
                        <a:t>unschweig = A)</a:t>
                      </a:r>
                      <a:endParaRPr lang="de-DE" sz="1400" dirty="0">
                        <a:latin typeface="NexusSansPro-Regular" panose="02010504030101020104" pitchFamily="2" charset="77"/>
                      </a:endParaRPr>
                    </a:p>
                  </a:txBody>
                  <a:tcPr/>
                </a:tc>
                <a:tc>
                  <a:txBody>
                    <a:bodyPr/>
                    <a:lstStyle/>
                    <a:p>
                      <a:endParaRPr lang="de-DE" sz="1400" dirty="0">
                        <a:latin typeface="NexusSansPro-Regular" panose="02010504030101020104" pitchFamily="2" charset="77"/>
                      </a:endParaRPr>
                    </a:p>
                  </a:txBody>
                  <a:tcPr/>
                </a:tc>
                <a:extLst>
                  <a:ext uri="{0D108BD9-81ED-4DB2-BD59-A6C34878D82A}">
                    <a16:rowId xmlns:a16="http://schemas.microsoft.com/office/drawing/2014/main" val="2573062561"/>
                  </a:ext>
                </a:extLst>
              </a:tr>
              <a:tr h="387169">
                <a:tc>
                  <a:txBody>
                    <a:bodyPr/>
                    <a:lstStyle/>
                    <a:p>
                      <a:r>
                        <a:rPr lang="de-DE" sz="1400" dirty="0">
                          <a:latin typeface="NexusSansPro-Regular" panose="02010504030101020104" pitchFamily="2" charset="77"/>
                        </a:rPr>
                        <a:t>An welchem Tag haben Sie Geburtstag (z.B. </a:t>
                      </a:r>
                      <a:r>
                        <a:rPr lang="de-DE" sz="1400" b="1" dirty="0">
                          <a:latin typeface="NexusSansPro-Regular" panose="02010504030101020104" pitchFamily="2" charset="77"/>
                        </a:rPr>
                        <a:t>18.</a:t>
                      </a:r>
                      <a:r>
                        <a:rPr lang="de-DE" sz="1400" b="0" dirty="0">
                          <a:latin typeface="NexusSansPro-Regular" panose="02010504030101020104" pitchFamily="2" charset="77"/>
                        </a:rPr>
                        <a:t>10.1975)</a:t>
                      </a:r>
                      <a:endParaRPr lang="de-DE" sz="1400" dirty="0">
                        <a:latin typeface="NexusSansPro-Regular" panose="02010504030101020104" pitchFamily="2" charset="77"/>
                      </a:endParaRPr>
                    </a:p>
                  </a:txBody>
                  <a:tcPr/>
                </a:tc>
                <a:tc>
                  <a:txBody>
                    <a:bodyPr/>
                    <a:lstStyle/>
                    <a:p>
                      <a:endParaRPr lang="de-DE" sz="1400" dirty="0">
                        <a:latin typeface="NexusSansPro-Regular" panose="02010504030101020104" pitchFamily="2" charset="77"/>
                      </a:endParaRPr>
                    </a:p>
                  </a:txBody>
                  <a:tcPr/>
                </a:tc>
                <a:extLst>
                  <a:ext uri="{0D108BD9-81ED-4DB2-BD59-A6C34878D82A}">
                    <a16:rowId xmlns:a16="http://schemas.microsoft.com/office/drawing/2014/main" val="3788558172"/>
                  </a:ext>
                </a:extLst>
              </a:tr>
            </a:tbl>
          </a:graphicData>
        </a:graphic>
      </p:graphicFrame>
      <p:sp>
        <p:nvSpPr>
          <p:cNvPr id="6" name="Textfeld 5">
            <a:extLst>
              <a:ext uri="{FF2B5EF4-FFF2-40B4-BE49-F238E27FC236}">
                <a16:creationId xmlns:a16="http://schemas.microsoft.com/office/drawing/2014/main" id="{18BA9E6D-B344-5FB4-9F68-0EC5739B58F9}"/>
              </a:ext>
            </a:extLst>
          </p:cNvPr>
          <p:cNvSpPr txBox="1"/>
          <p:nvPr/>
        </p:nvSpPr>
        <p:spPr>
          <a:xfrm>
            <a:off x="5871062" y="3822313"/>
            <a:ext cx="3122777" cy="307777"/>
          </a:xfrm>
          <a:prstGeom prst="rect">
            <a:avLst/>
          </a:prstGeom>
          <a:noFill/>
          <a:ln w="19050">
            <a:solidFill>
              <a:schemeClr val="accent1"/>
            </a:solidFill>
          </a:ln>
        </p:spPr>
        <p:txBody>
          <a:bodyPr wrap="square" rtlCol="0">
            <a:spAutoFit/>
          </a:bodyPr>
          <a:lstStyle/>
          <a:p>
            <a:r>
              <a:rPr lang="de-DE" sz="1400" dirty="0">
                <a:latin typeface="NexusSansPro-Regular" panose="02010504030101020104" pitchFamily="2" charset="77"/>
              </a:rPr>
              <a:t>[</a:t>
            </a:r>
            <a:r>
              <a:rPr lang="de-DE" sz="1400" i="1" dirty="0">
                <a:latin typeface="NexusSansPro-Regular" panose="02010504030101020104" pitchFamily="2" charset="77"/>
              </a:rPr>
              <a:t>bitte hier den Namen eintippen </a:t>
            </a:r>
            <a:r>
              <a:rPr lang="de-DE" sz="1400" dirty="0">
                <a:latin typeface="NexusSansPro-Regular" panose="02010504030101020104" pitchFamily="2" charset="77"/>
              </a:rPr>
              <a:t>]</a:t>
            </a:r>
            <a:endParaRPr lang="de-DE" sz="1400" i="1" dirty="0">
              <a:latin typeface="NexusSansPro-Regular" panose="02010504030101020104" pitchFamily="2" charset="77"/>
            </a:endParaRPr>
          </a:p>
        </p:txBody>
      </p:sp>
      <p:sp>
        <p:nvSpPr>
          <p:cNvPr id="7" name="Textfeld 6">
            <a:extLst>
              <a:ext uri="{FF2B5EF4-FFF2-40B4-BE49-F238E27FC236}">
                <a16:creationId xmlns:a16="http://schemas.microsoft.com/office/drawing/2014/main" id="{301E6E38-3C58-11E3-F3F1-D938C5AD29DC}"/>
              </a:ext>
            </a:extLst>
          </p:cNvPr>
          <p:cNvSpPr txBox="1"/>
          <p:nvPr/>
        </p:nvSpPr>
        <p:spPr>
          <a:xfrm>
            <a:off x="150161" y="3786566"/>
            <a:ext cx="5720901" cy="615553"/>
          </a:xfrm>
          <a:prstGeom prst="rect">
            <a:avLst/>
          </a:prstGeom>
          <a:noFill/>
        </p:spPr>
        <p:txBody>
          <a:bodyPr wrap="square" rtlCol="0">
            <a:spAutoFit/>
          </a:bodyPr>
          <a:lstStyle/>
          <a:p>
            <a:r>
              <a:rPr lang="de-DE" sz="1600" dirty="0">
                <a:latin typeface="NexusSansPro-Regular" panose="02010504030101020104" pitchFamily="2" charset="77"/>
              </a:rPr>
              <a:t>Wie heißt Ihr Frauennetzwerk, das Sie im Folgenden beschreiben?:</a:t>
            </a:r>
          </a:p>
          <a:p>
            <a:endParaRPr lang="de-DE" dirty="0"/>
          </a:p>
        </p:txBody>
      </p:sp>
    </p:spTree>
    <p:extLst>
      <p:ext uri="{BB962C8B-B14F-4D97-AF65-F5344CB8AC3E}">
        <p14:creationId xmlns:p14="http://schemas.microsoft.com/office/powerpoint/2010/main" val="3162380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32572" y="0"/>
            <a:ext cx="8375650" cy="531019"/>
          </a:xfrm>
        </p:spPr>
        <p:txBody>
          <a:bodyPr/>
          <a:lstStyle/>
          <a:p>
            <a:r>
              <a:rPr lang="de-DE" dirty="0">
                <a:latin typeface="NexusSansPro-Regular" panose="02010504030101020104" pitchFamily="2" charset="77"/>
              </a:rPr>
              <a:t>Wie fülle ich meine soziale Netzwerkanalyse aus?</a:t>
            </a:r>
          </a:p>
        </p:txBody>
      </p:sp>
      <p:sp>
        <p:nvSpPr>
          <p:cNvPr id="3" name="Textfeld 2">
            <a:extLst>
              <a:ext uri="{FF2B5EF4-FFF2-40B4-BE49-F238E27FC236}">
                <a16:creationId xmlns:a16="http://schemas.microsoft.com/office/drawing/2014/main" id="{88D2FB93-A722-EE22-192B-8CC2988A1E1F}"/>
              </a:ext>
            </a:extLst>
          </p:cNvPr>
          <p:cNvSpPr txBox="1"/>
          <p:nvPr/>
        </p:nvSpPr>
        <p:spPr>
          <a:xfrm>
            <a:off x="132572" y="593895"/>
            <a:ext cx="8676455" cy="3959482"/>
          </a:xfrm>
          <a:prstGeom prst="rect">
            <a:avLst/>
          </a:prstGeom>
          <a:noFill/>
        </p:spPr>
        <p:txBody>
          <a:bodyPr wrap="square" numCol="1" rtlCol="0">
            <a:spAutoFit/>
          </a:bodyPr>
          <a:lstStyle/>
          <a:p>
            <a:r>
              <a:rPr lang="de-DE" sz="1100" dirty="0">
                <a:latin typeface="NexusSansPro-Regular" panose="02010504030101020104" pitchFamily="2" charset="77"/>
              </a:rPr>
              <a:t>Unter Ihrem sozialen Netzwerk werden in dieser Netzwerkanalyse Personen aus Ihrem Frauen*/FLINTA*-Netzwerk verstanden, die Sie aktuell emotional und/oder in Ihrem beruflichen Vorankommen unterstützen.</a:t>
            </a:r>
          </a:p>
          <a:p>
            <a:endParaRPr lang="de-DE" sz="1100" dirty="0">
              <a:latin typeface="NexusSansPro-Regular" panose="02010504030101020104" pitchFamily="2" charset="77"/>
            </a:endParaRPr>
          </a:p>
          <a:p>
            <a:r>
              <a:rPr lang="de-DE" sz="1100" b="1" dirty="0">
                <a:latin typeface="NexusSansPro-Regular" panose="02010504030101020104" pitchFamily="2" charset="77"/>
              </a:rPr>
              <a:t>Ablauf</a:t>
            </a:r>
            <a:r>
              <a:rPr lang="de-DE" sz="1100" dirty="0">
                <a:latin typeface="NexusSansPro-Regular" panose="02010504030101020104" pitchFamily="2" charset="77"/>
              </a:rPr>
              <a:t>:</a:t>
            </a:r>
          </a:p>
          <a:p>
            <a:pPr marL="342900" indent="-342900">
              <a:buAutoNum type="arabicPeriod"/>
            </a:pPr>
            <a:r>
              <a:rPr lang="de-DE" sz="1100" b="1" dirty="0">
                <a:latin typeface="NexusSansPro-Regular" panose="02010504030101020104" pitchFamily="2" charset="77"/>
              </a:rPr>
              <a:t>Karten ausfüllen</a:t>
            </a:r>
          </a:p>
          <a:p>
            <a:pPr marL="800100" lvl="1" indent="-342900">
              <a:lnSpc>
                <a:spcPct val="150000"/>
              </a:lnSpc>
              <a:buFont typeface="Arial" panose="020B0604020202020204" pitchFamily="34" charset="0"/>
              <a:buChar char="•"/>
            </a:pPr>
            <a:r>
              <a:rPr lang="de-DE" sz="1100" dirty="0">
                <a:latin typeface="NexusSansPro-Regular" panose="02010504030101020104" pitchFamily="2" charset="77"/>
              </a:rPr>
              <a:t>Jede Karte steht für eine konkrete Person, mit der Sie sich aktuell in ihrem Netzwerk austauschen.</a:t>
            </a:r>
          </a:p>
          <a:p>
            <a:pPr marL="1257300" lvl="2" indent="-342900">
              <a:lnSpc>
                <a:spcPct val="150000"/>
              </a:lnSpc>
              <a:buFont typeface="Arial" panose="020B0604020202020204" pitchFamily="34" charset="0"/>
              <a:buChar char="•"/>
            </a:pPr>
            <a:r>
              <a:rPr lang="de-DE" sz="1100" dirty="0">
                <a:latin typeface="NexusSansPro-Regular" panose="02010504030101020104" pitchFamily="2" charset="77"/>
              </a:rPr>
              <a:t>Bitte nennen Sie nur die Personen, mit denen Sie im Kontakt stehen.</a:t>
            </a:r>
          </a:p>
          <a:p>
            <a:pPr marL="800100" lvl="1" indent="-342900">
              <a:lnSpc>
                <a:spcPct val="150000"/>
              </a:lnSpc>
              <a:buFont typeface="Arial" panose="020B0604020202020204" pitchFamily="34" charset="0"/>
              <a:buChar char="•"/>
            </a:pPr>
            <a:r>
              <a:rPr lang="de-DE" sz="1100" dirty="0">
                <a:latin typeface="NexusSansPro-Regular" panose="02010504030101020104" pitchFamily="2" charset="77"/>
              </a:rPr>
              <a:t>Geben Sie bitte an, welche formelle Funktion die Person in Ihrem Netzwerk einnimmt.</a:t>
            </a:r>
          </a:p>
          <a:p>
            <a:pPr marL="1257300" lvl="2" indent="-342900">
              <a:lnSpc>
                <a:spcPct val="150000"/>
              </a:lnSpc>
              <a:buFont typeface="Arial" panose="020B0604020202020204" pitchFamily="34" charset="0"/>
              <a:buChar char="•"/>
            </a:pPr>
            <a:r>
              <a:rPr lang="de-DE" sz="1100" dirty="0">
                <a:latin typeface="NexusSansPro-Regular" panose="02010504030101020104" pitchFamily="2" charset="77"/>
              </a:rPr>
              <a:t>Z.B. "</a:t>
            </a:r>
            <a:r>
              <a:rPr lang="de-DE" sz="1100" b="1" i="1" dirty="0">
                <a:latin typeface="NexusSansPro-Regular" panose="02010504030101020104" pitchFamily="2" charset="77"/>
              </a:rPr>
              <a:t>Organisatorin</a:t>
            </a:r>
            <a:r>
              <a:rPr lang="de-DE" sz="1100" dirty="0">
                <a:latin typeface="NexusSansPro-Regular" panose="02010504030101020104" pitchFamily="2" charset="77"/>
              </a:rPr>
              <a:t>“, „</a:t>
            </a:r>
            <a:r>
              <a:rPr lang="de-DE" sz="1100" b="1" i="1" dirty="0">
                <a:latin typeface="NexusSansPro-Regular" panose="02010504030101020104" pitchFamily="2" charset="77"/>
              </a:rPr>
              <a:t>Mitglied</a:t>
            </a:r>
            <a:r>
              <a:rPr lang="de-DE" sz="1100" dirty="0">
                <a:latin typeface="NexusSansPro-Regular" panose="02010504030101020104" pitchFamily="2" charset="77"/>
              </a:rPr>
              <a:t>“, „</a:t>
            </a:r>
            <a:r>
              <a:rPr lang="de-DE" sz="1100" b="1" i="1" dirty="0">
                <a:latin typeface="NexusSansPro-Regular" panose="02010504030101020104" pitchFamily="2" charset="77"/>
              </a:rPr>
              <a:t>Moderatorin</a:t>
            </a:r>
            <a:r>
              <a:rPr lang="de-DE" sz="1100" dirty="0">
                <a:latin typeface="NexusSansPro-Regular" panose="02010504030101020104" pitchFamily="2" charset="77"/>
              </a:rPr>
              <a:t>“, „</a:t>
            </a:r>
            <a:r>
              <a:rPr lang="de-DE" sz="1100" b="1" i="1" dirty="0">
                <a:latin typeface="NexusSansPro-Regular" panose="02010504030101020104" pitchFamily="2" charset="77"/>
              </a:rPr>
              <a:t>Keine</a:t>
            </a:r>
            <a:r>
              <a:rPr lang="de-DE" sz="1100" dirty="0">
                <a:latin typeface="NexusSansPro-Regular" panose="02010504030101020104" pitchFamily="2" charset="77"/>
              </a:rPr>
              <a:t>“ etc.</a:t>
            </a:r>
          </a:p>
          <a:p>
            <a:pPr marL="800100" lvl="1" indent="-342900">
              <a:lnSpc>
                <a:spcPct val="150000"/>
              </a:lnSpc>
              <a:buFont typeface="Arial" panose="020B0604020202020204" pitchFamily="34" charset="0"/>
              <a:buChar char="•"/>
            </a:pPr>
            <a:r>
              <a:rPr lang="de-DE" sz="1100" dirty="0">
                <a:latin typeface="NexusSansPro-Regular" panose="02010504030101020104" pitchFamily="2" charset="77"/>
              </a:rPr>
              <a:t>Bitte geben Sie an, ob die Person wichtig für ihr berufliches Vorankommen ist. </a:t>
            </a:r>
          </a:p>
          <a:p>
            <a:pPr marL="1257300" lvl="2" indent="-342900">
              <a:lnSpc>
                <a:spcPct val="150000"/>
              </a:lnSpc>
              <a:buFont typeface="Arial" panose="020B0604020202020204" pitchFamily="34" charset="0"/>
              <a:buChar char="•"/>
            </a:pPr>
            <a:r>
              <a:rPr lang="de-DE" sz="1100" dirty="0">
                <a:latin typeface="NexusSansPro-Regular" panose="02010504030101020104" pitchFamily="2" charset="77"/>
              </a:rPr>
              <a:t>Hilft diese Person Ihnen beispielsweise, weitere Projektaufträge zu erhalten, oder haben Sie durch den Kontakt zu dieser Person eine Beförderung erhalten? </a:t>
            </a:r>
          </a:p>
          <a:p>
            <a:pPr marL="1257300" lvl="2" indent="-342900">
              <a:lnSpc>
                <a:spcPct val="150000"/>
              </a:lnSpc>
              <a:buFont typeface="Arial" panose="020B0604020202020204" pitchFamily="34" charset="0"/>
              <a:buChar char="•"/>
            </a:pPr>
            <a:r>
              <a:rPr lang="de-DE" sz="1100" dirty="0">
                <a:latin typeface="NexusSansPro-Regular" panose="02010504030101020104" pitchFamily="2" charset="77"/>
              </a:rPr>
              <a:t>Geben Sie bitte „</a:t>
            </a:r>
            <a:r>
              <a:rPr lang="de-DE" sz="1100" b="1" i="1" dirty="0">
                <a:latin typeface="NexusSansPro-Regular" panose="02010504030101020104" pitchFamily="2" charset="77"/>
              </a:rPr>
              <a:t>Ja</a:t>
            </a:r>
            <a:r>
              <a:rPr lang="de-DE" sz="1100" dirty="0">
                <a:latin typeface="NexusSansPro-Regular" panose="02010504030101020104" pitchFamily="2" charset="77"/>
              </a:rPr>
              <a:t>“ oder „</a:t>
            </a:r>
            <a:r>
              <a:rPr lang="de-DE" sz="1100" b="1" i="1" dirty="0">
                <a:latin typeface="NexusSansPro-Regular" panose="02010504030101020104" pitchFamily="2" charset="77"/>
              </a:rPr>
              <a:t>Nein</a:t>
            </a:r>
            <a:r>
              <a:rPr lang="de-DE" sz="1100" dirty="0">
                <a:latin typeface="NexusSansPro-Regular" panose="02010504030101020104" pitchFamily="2" charset="77"/>
              </a:rPr>
              <a:t>“ an.</a:t>
            </a:r>
          </a:p>
          <a:p>
            <a:pPr marL="800100" lvl="1" indent="-342900">
              <a:lnSpc>
                <a:spcPct val="150000"/>
              </a:lnSpc>
              <a:buFont typeface="Arial" panose="020B0604020202020204" pitchFamily="34" charset="0"/>
              <a:buChar char="•"/>
            </a:pPr>
            <a:r>
              <a:rPr lang="de-DE" sz="1100" dirty="0">
                <a:latin typeface="NexusSansPro-Regular" panose="02010504030101020104" pitchFamily="2" charset="77"/>
              </a:rPr>
              <a:t>Geben Sie bitte zuletzt an, welche Form von Unterstützung Sie von der Person erhalten.</a:t>
            </a:r>
          </a:p>
          <a:p>
            <a:pPr marL="1085850" lvl="2" indent="-171450">
              <a:lnSpc>
                <a:spcPct val="150000"/>
              </a:lnSpc>
              <a:buFont typeface="Arial" panose="020B0604020202020204" pitchFamily="34" charset="0"/>
              <a:buChar char="•"/>
            </a:pPr>
            <a:r>
              <a:rPr lang="de-DE" sz="1100" dirty="0">
                <a:latin typeface="NexusSansPro-Regular" panose="02010504030101020104" pitchFamily="2" charset="77"/>
              </a:rPr>
              <a:t>Formen der Unterstützung: „</a:t>
            </a:r>
            <a:r>
              <a:rPr lang="de-DE" sz="1100" b="1" i="1" dirty="0">
                <a:latin typeface="NexusSansPro-Regular" panose="02010504030101020104" pitchFamily="2" charset="77"/>
              </a:rPr>
              <a:t>SE </a:t>
            </a:r>
            <a:r>
              <a:rPr lang="de-DE" sz="1100" b="1" dirty="0">
                <a:latin typeface="NexusSansPro-Regular" panose="02010504030101020104" pitchFamily="2" charset="77"/>
              </a:rPr>
              <a:t>“ </a:t>
            </a:r>
            <a:r>
              <a:rPr lang="de-DE" sz="1100" b="1" dirty="0">
                <a:latin typeface="NexusSansPro-Regular" panose="02010504030101020104" pitchFamily="2" charset="77"/>
                <a:sym typeface="Wingdings" pitchFamily="2" charset="2"/>
              </a:rPr>
              <a:t> </a:t>
            </a:r>
            <a:r>
              <a:rPr lang="de-DE" sz="1100" dirty="0">
                <a:latin typeface="NexusSansPro-Regular" panose="02010504030101020104" pitchFamily="2" charset="77"/>
              </a:rPr>
              <a:t>sozio- emotional; „</a:t>
            </a:r>
            <a:r>
              <a:rPr lang="de-DE" sz="1100" b="1" i="1" dirty="0">
                <a:latin typeface="NexusSansPro-Regular" panose="02010504030101020104" pitchFamily="2" charset="77"/>
              </a:rPr>
              <a:t>FW </a:t>
            </a:r>
            <a:r>
              <a:rPr lang="de-DE" sz="1100" b="1" dirty="0">
                <a:latin typeface="NexusSansPro-Regular" panose="02010504030101020104" pitchFamily="2" charset="77"/>
              </a:rPr>
              <a:t>“ </a:t>
            </a:r>
            <a:r>
              <a:rPr lang="de-DE" sz="1100" b="1" dirty="0">
                <a:latin typeface="NexusSansPro-Regular" panose="02010504030101020104" pitchFamily="2" charset="77"/>
                <a:sym typeface="Wingdings" pitchFamily="2" charset="2"/>
              </a:rPr>
              <a:t> </a:t>
            </a:r>
            <a:r>
              <a:rPr lang="de-DE" sz="1100" dirty="0">
                <a:latin typeface="NexusSansPro-Regular" panose="02010504030101020104" pitchFamily="2" charset="77"/>
              </a:rPr>
              <a:t>Feedback und Wertschätzung ; „</a:t>
            </a:r>
            <a:r>
              <a:rPr lang="de-DE" sz="1100" b="1" i="1" dirty="0">
                <a:latin typeface="NexusSansPro-Regular" panose="02010504030101020104" pitchFamily="2" charset="77"/>
              </a:rPr>
              <a:t>INF </a:t>
            </a:r>
            <a:r>
              <a:rPr lang="de-DE" sz="1100" b="1" dirty="0">
                <a:latin typeface="NexusSansPro-Regular" panose="02010504030101020104" pitchFamily="2" charset="77"/>
              </a:rPr>
              <a:t>“ </a:t>
            </a:r>
            <a:r>
              <a:rPr lang="de-DE" sz="1100" b="1" dirty="0">
                <a:latin typeface="NexusSansPro-Regular" panose="02010504030101020104" pitchFamily="2" charset="77"/>
                <a:sym typeface="Wingdings" pitchFamily="2" charset="2"/>
              </a:rPr>
              <a:t> </a:t>
            </a:r>
            <a:r>
              <a:rPr lang="de-DE" sz="1100" dirty="0" err="1">
                <a:latin typeface="NexusSansPro-Regular" panose="02010504030101020104" pitchFamily="2" charset="77"/>
              </a:rPr>
              <a:t>informational</a:t>
            </a:r>
            <a:r>
              <a:rPr lang="de-DE" sz="1100" dirty="0">
                <a:latin typeface="NexusSansPro-Regular" panose="02010504030101020104" pitchFamily="2" charset="77"/>
              </a:rPr>
              <a:t>; „</a:t>
            </a:r>
            <a:r>
              <a:rPr lang="de-DE" sz="1100" b="1" i="1" dirty="0">
                <a:latin typeface="NexusSansPro-Regular" panose="02010504030101020104" pitchFamily="2" charset="77"/>
              </a:rPr>
              <a:t>INS </a:t>
            </a:r>
            <a:r>
              <a:rPr lang="de-DE" sz="1100" b="1" dirty="0">
                <a:latin typeface="NexusSansPro-Regular" panose="02010504030101020104" pitchFamily="2" charset="77"/>
              </a:rPr>
              <a:t>“ </a:t>
            </a:r>
            <a:r>
              <a:rPr lang="de-DE" sz="1100" b="1" dirty="0">
                <a:latin typeface="NexusSansPro-Regular" panose="02010504030101020104" pitchFamily="2" charset="77"/>
                <a:sym typeface="Wingdings" pitchFamily="2" charset="2"/>
              </a:rPr>
              <a:t> </a:t>
            </a:r>
            <a:r>
              <a:rPr lang="de-DE" sz="1100" dirty="0">
                <a:latin typeface="NexusSansPro-Regular" panose="02010504030101020104" pitchFamily="2" charset="77"/>
              </a:rPr>
              <a:t>instrumentell; </a:t>
            </a:r>
            <a:r>
              <a:rPr lang="de-DE" sz="1100" b="1" i="1" dirty="0">
                <a:latin typeface="NexusSansPro-Regular" panose="02010504030101020104" pitchFamily="2" charset="77"/>
              </a:rPr>
              <a:t>00</a:t>
            </a:r>
            <a:r>
              <a:rPr lang="de-DE" sz="1100" dirty="0">
                <a:latin typeface="NexusSansPro-Regular" panose="02010504030101020104" pitchFamily="2" charset="77"/>
              </a:rPr>
              <a:t> </a:t>
            </a:r>
            <a:r>
              <a:rPr lang="de-DE" sz="1100" dirty="0">
                <a:latin typeface="NexusSansPro-Regular" panose="02010504030101020104" pitchFamily="2" charset="77"/>
                <a:sym typeface="Wingdings" pitchFamily="2" charset="2"/>
              </a:rPr>
              <a:t> keine; Sie können auch mehrere Formen der Unterstützung angeben. Eine nähere Erläuterung der verschiedenen Unterstützungsformen finden Sie am Ende der Anleitung.</a:t>
            </a:r>
            <a:endParaRPr lang="de-DE" sz="1100" dirty="0">
              <a:latin typeface="NexusSansPro-Regular" panose="02010504030101020104" pitchFamily="2" charset="77"/>
            </a:endParaRPr>
          </a:p>
        </p:txBody>
      </p:sp>
      <p:sp>
        <p:nvSpPr>
          <p:cNvPr id="7" name="Rechteck 6">
            <a:extLst>
              <a:ext uri="{FF2B5EF4-FFF2-40B4-BE49-F238E27FC236}">
                <a16:creationId xmlns:a16="http://schemas.microsoft.com/office/drawing/2014/main" id="{5DB6281F-85D3-DE41-16FF-4E2097C1FCCF}"/>
              </a:ext>
            </a:extLst>
          </p:cNvPr>
          <p:cNvSpPr/>
          <p:nvPr/>
        </p:nvSpPr>
        <p:spPr>
          <a:xfrm>
            <a:off x="6561927" y="1923678"/>
            <a:ext cx="2256455" cy="572494"/>
          </a:xfrm>
          <a:prstGeom prst="rect">
            <a:avLst/>
          </a:prstGeom>
          <a:solidFill>
            <a:srgbClr val="969696"/>
          </a:soli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900" dirty="0">
                <a:latin typeface="NexusSansPro-Regular" panose="02010504030101020104" pitchFamily="2" charset="77"/>
              </a:rPr>
              <a:t>Formelle Funktion im NW:  </a:t>
            </a:r>
            <a:r>
              <a:rPr lang="de-DE" sz="900" dirty="0">
                <a:solidFill>
                  <a:schemeClr val="tx1"/>
                </a:solidFill>
                <a:latin typeface="NexusSansPro-Regular" panose="02010504030101020104" pitchFamily="2" charset="77"/>
              </a:rPr>
              <a:t>Organisatorin</a:t>
            </a:r>
            <a:endParaRPr lang="de-DE" sz="900" dirty="0">
              <a:latin typeface="NexusSansPro-Regular" panose="02010504030101020104" pitchFamily="2" charset="77"/>
            </a:endParaRPr>
          </a:p>
          <a:p>
            <a:r>
              <a:rPr lang="de-DE" sz="900" dirty="0">
                <a:latin typeface="NexusSansPro-Regular" panose="02010504030101020104" pitchFamily="2" charset="77"/>
              </a:rPr>
              <a:t>Wichtig für </a:t>
            </a:r>
            <a:r>
              <a:rPr lang="de-DE" sz="900" dirty="0" err="1">
                <a:latin typeface="NexusSansPro-Regular" panose="02010504030101020104" pitchFamily="2" charset="77"/>
              </a:rPr>
              <a:t>berufl</a:t>
            </a:r>
            <a:r>
              <a:rPr lang="de-DE" sz="900" dirty="0">
                <a:latin typeface="NexusSansPro-Regular" panose="02010504030101020104" pitchFamily="2" charset="77"/>
              </a:rPr>
              <a:t>. Vorkommen?: </a:t>
            </a:r>
            <a:r>
              <a:rPr lang="de-DE" sz="900" dirty="0">
                <a:solidFill>
                  <a:schemeClr val="tx1"/>
                </a:solidFill>
                <a:latin typeface="NexusSansPro-Regular" panose="02010504030101020104" pitchFamily="2" charset="77"/>
              </a:rPr>
              <a:t>Ja</a:t>
            </a:r>
            <a:endParaRPr lang="de-DE" sz="900" dirty="0">
              <a:latin typeface="NexusSansPro-Regular" panose="02010504030101020104" pitchFamily="2" charset="77"/>
            </a:endParaRPr>
          </a:p>
          <a:p>
            <a:r>
              <a:rPr lang="de-DE" sz="900" dirty="0">
                <a:latin typeface="NexusSansPro-Regular" panose="02010504030101020104" pitchFamily="2" charset="77"/>
              </a:rPr>
              <a:t>Form der Unterstützung: </a:t>
            </a:r>
            <a:r>
              <a:rPr lang="de-DE" sz="900" dirty="0">
                <a:solidFill>
                  <a:schemeClr val="tx1"/>
                </a:solidFill>
                <a:latin typeface="NexusSansPro-Regular" panose="02010504030101020104" pitchFamily="2" charset="77"/>
              </a:rPr>
              <a:t>I, FW</a:t>
            </a:r>
            <a:endParaRPr lang="de-DE" sz="900" dirty="0">
              <a:latin typeface="NexusSansPro-Regular" panose="02010504030101020104" pitchFamily="2" charset="77"/>
            </a:endParaRPr>
          </a:p>
        </p:txBody>
      </p:sp>
    </p:spTree>
    <p:extLst>
      <p:ext uri="{BB962C8B-B14F-4D97-AF65-F5344CB8AC3E}">
        <p14:creationId xmlns:p14="http://schemas.microsoft.com/office/powerpoint/2010/main" val="2889311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32572" y="0"/>
            <a:ext cx="8375650" cy="531019"/>
          </a:xfrm>
        </p:spPr>
        <p:txBody>
          <a:bodyPr/>
          <a:lstStyle/>
          <a:p>
            <a:r>
              <a:rPr lang="de-DE" dirty="0">
                <a:latin typeface="NexusSansPro-Regular" panose="02010504030101020104" pitchFamily="2" charset="77"/>
              </a:rPr>
              <a:t>Wie fülle ich meine soziale Netzwerkanalyse aus?</a:t>
            </a:r>
          </a:p>
        </p:txBody>
      </p:sp>
      <p:sp>
        <p:nvSpPr>
          <p:cNvPr id="3" name="Textfeld 2">
            <a:extLst>
              <a:ext uri="{FF2B5EF4-FFF2-40B4-BE49-F238E27FC236}">
                <a16:creationId xmlns:a16="http://schemas.microsoft.com/office/drawing/2014/main" id="{88D2FB93-A722-EE22-192B-8CC2988A1E1F}"/>
              </a:ext>
            </a:extLst>
          </p:cNvPr>
          <p:cNvSpPr txBox="1"/>
          <p:nvPr/>
        </p:nvSpPr>
        <p:spPr>
          <a:xfrm>
            <a:off x="132572" y="565086"/>
            <a:ext cx="8676455" cy="3387722"/>
          </a:xfrm>
          <a:prstGeom prst="rect">
            <a:avLst/>
          </a:prstGeom>
          <a:noFill/>
        </p:spPr>
        <p:txBody>
          <a:bodyPr wrap="square" numCol="1" rtlCol="0">
            <a:spAutoFit/>
          </a:bodyPr>
          <a:lstStyle/>
          <a:p>
            <a:pPr marL="228600" indent="-228600">
              <a:lnSpc>
                <a:spcPct val="150000"/>
              </a:lnSpc>
              <a:buFont typeface="+mj-lt"/>
              <a:buAutoNum type="arabicPeriod" startAt="2"/>
            </a:pPr>
            <a:r>
              <a:rPr lang="de-DE" sz="1200" b="1" dirty="0">
                <a:latin typeface="NexusSansPro-Regular" panose="02010504030101020104" pitchFamily="2" charset="77"/>
              </a:rPr>
              <a:t>Karten einordnen</a:t>
            </a:r>
          </a:p>
          <a:p>
            <a:pPr marL="628650" lvl="1" indent="-171450">
              <a:lnSpc>
                <a:spcPct val="150000"/>
              </a:lnSpc>
              <a:buFont typeface="Arial" panose="020B0604020202020204" pitchFamily="34" charset="0"/>
              <a:buChar char="•"/>
            </a:pPr>
            <a:r>
              <a:rPr lang="de-DE" sz="1200" dirty="0">
                <a:latin typeface="NexusSansPro-Regular" panose="02010504030101020104" pitchFamily="2" charset="77"/>
              </a:rPr>
              <a:t>Sie erkennen ein Sozialpanorama mit vier Kreisen. In der Mitte stehen Sie.</a:t>
            </a:r>
          </a:p>
          <a:p>
            <a:pPr marL="628650" lvl="1" indent="-171450">
              <a:lnSpc>
                <a:spcPct val="150000"/>
              </a:lnSpc>
              <a:buFont typeface="Arial" panose="020B0604020202020204" pitchFamily="34" charset="0"/>
              <a:buChar char="•"/>
            </a:pPr>
            <a:r>
              <a:rPr lang="de-DE" sz="1200" dirty="0">
                <a:latin typeface="NexusSansPro-Regular" panose="02010504030101020104" pitchFamily="2" charset="77"/>
              </a:rPr>
              <a:t>Je häufiger Sie sich mit ihrem Kontakt austauschen, desto eher ordnen Sie den Kontakt zur Mitte hin ein. Je seltener Sie in Kontakt stehen, desto mehr nach außen.</a:t>
            </a:r>
          </a:p>
          <a:p>
            <a:pPr marL="628650" lvl="1" indent="-171450">
              <a:lnSpc>
                <a:spcPct val="150000"/>
              </a:lnSpc>
              <a:buFont typeface="Arial" panose="020B0604020202020204" pitchFamily="34" charset="0"/>
              <a:buChar char="•"/>
            </a:pPr>
            <a:r>
              <a:rPr lang="de-DE" sz="1200" dirty="0">
                <a:latin typeface="NexusSansPro-Regular" panose="02010504030101020104" pitchFamily="2" charset="77"/>
              </a:rPr>
              <a:t>Ziehen Sie nun die Karten in den entsprechenden Bereich gemäß der Häufigkeit Ihres Austausches. Die rote Ecke der Karte sollte sich in dem Bereich befinden, an der Sie die Person auf den Kreisen platzieren möchten. Es ist kein Problem, wenn die Karten sich überschneiden. </a:t>
            </a:r>
          </a:p>
          <a:p>
            <a:pPr>
              <a:lnSpc>
                <a:spcPct val="150000"/>
              </a:lnSpc>
            </a:pPr>
            <a:r>
              <a:rPr lang="de-DE" sz="1200" b="1" dirty="0">
                <a:latin typeface="NexusSansPro-Regular" panose="02010504030101020104" pitchFamily="2" charset="77"/>
              </a:rPr>
              <a:t>3. Pfeile setzen</a:t>
            </a:r>
          </a:p>
          <a:p>
            <a:pPr marL="628650" lvl="1" indent="-171450">
              <a:lnSpc>
                <a:spcPct val="150000"/>
              </a:lnSpc>
              <a:buFont typeface="Arial" panose="020B0604020202020204" pitchFamily="34" charset="0"/>
              <a:buChar char="•"/>
            </a:pPr>
            <a:r>
              <a:rPr lang="de-DE" sz="1200" dirty="0">
                <a:latin typeface="NexusSansPro-Regular" panose="02010504030101020104" pitchFamily="2" charset="77"/>
              </a:rPr>
              <a:t>Mithilfe der durchgezogenen Pfeile kennzeichnen Sie bitte die Stärke Ihrer Beziehung zu der Person ein.</a:t>
            </a:r>
          </a:p>
          <a:p>
            <a:pPr marL="628650" lvl="1" indent="-171450">
              <a:lnSpc>
                <a:spcPct val="150000"/>
              </a:lnSpc>
              <a:buFont typeface="Arial" panose="020B0604020202020204" pitchFamily="34" charset="0"/>
              <a:buChar char="•"/>
            </a:pPr>
            <a:r>
              <a:rPr lang="de-DE" sz="1200" dirty="0">
                <a:latin typeface="NexusSansPro-Regular" panose="02010504030101020104" pitchFamily="2" charset="77"/>
              </a:rPr>
              <a:t>Je dicker der Pfeil, desto enger ist die Beziehung.</a:t>
            </a:r>
          </a:p>
          <a:p>
            <a:pPr marL="628650" lvl="1" indent="-171450">
              <a:lnSpc>
                <a:spcPct val="150000"/>
              </a:lnSpc>
              <a:buFont typeface="Arial" panose="020B0604020202020204" pitchFamily="34" charset="0"/>
              <a:buChar char="•"/>
            </a:pPr>
            <a:r>
              <a:rPr lang="de-DE" sz="1200" dirty="0">
                <a:latin typeface="NexusSansPro-Regular" panose="02010504030101020104" pitchFamily="2" charset="77"/>
              </a:rPr>
              <a:t>Kennzeichnen Sie mit gestrichelten Pfeilen, welche Personen Ihres Netzwerkes untereinander in Beziehung stehen, d.h. sich kennen. Wenn die Personen sich nicht kennen, setzen Sie keinen Pfeil ein.</a:t>
            </a:r>
          </a:p>
        </p:txBody>
      </p:sp>
      <p:pic>
        <p:nvPicPr>
          <p:cNvPr id="5" name="Grafik 4">
            <a:extLst>
              <a:ext uri="{FF2B5EF4-FFF2-40B4-BE49-F238E27FC236}">
                <a16:creationId xmlns:a16="http://schemas.microsoft.com/office/drawing/2014/main" id="{ED0F6BA9-F5FA-F5B0-8E68-8A58C6C44D54}"/>
              </a:ext>
            </a:extLst>
          </p:cNvPr>
          <p:cNvPicPr>
            <a:picLocks noChangeAspect="1"/>
          </p:cNvPicPr>
          <p:nvPr/>
        </p:nvPicPr>
        <p:blipFill>
          <a:blip r:embed="rId2" cstate="print">
            <a:alphaModFix amt="10000"/>
            <a:extLst>
              <a:ext uri="{28A0092B-C50C-407E-A947-70E740481C1C}">
                <a14:useLocalDpi xmlns:a14="http://schemas.microsoft.com/office/drawing/2010/main" val="0"/>
              </a:ext>
            </a:extLst>
          </a:blip>
          <a:stretch>
            <a:fillRect/>
          </a:stretch>
        </p:blipFill>
        <p:spPr>
          <a:xfrm>
            <a:off x="6435162" y="2283718"/>
            <a:ext cx="2708838" cy="2715766"/>
          </a:xfrm>
          <a:prstGeom prst="rect">
            <a:avLst/>
          </a:prstGeom>
        </p:spPr>
      </p:pic>
    </p:spTree>
    <p:extLst>
      <p:ext uri="{BB962C8B-B14F-4D97-AF65-F5344CB8AC3E}">
        <p14:creationId xmlns:p14="http://schemas.microsoft.com/office/powerpoint/2010/main" val="2832758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Offene Hand Silhouette">
            <a:extLst>
              <a:ext uri="{FF2B5EF4-FFF2-40B4-BE49-F238E27FC236}">
                <a16:creationId xmlns:a16="http://schemas.microsoft.com/office/drawing/2014/main" id="{9B1C92BF-94E8-EC52-934C-73B4A4D7DFFD}"/>
              </a:ext>
            </a:extLst>
          </p:cNvPr>
          <p:cNvPicPr>
            <a:picLocks noChangeAspect="1"/>
          </p:cNvPicPr>
          <p:nvPr/>
        </p:nvPicPr>
        <p:blipFill>
          <a:blip r:embed="rId2">
            <a:alphaModFix amt="21000"/>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62927" y="1995686"/>
            <a:ext cx="2675533" cy="2675533"/>
          </a:xfrm>
          <a:prstGeom prst="rect">
            <a:avLst/>
          </a:prstGeom>
        </p:spPr>
      </p:pic>
      <p:sp>
        <p:nvSpPr>
          <p:cNvPr id="33794" name="Rectangle 2"/>
          <p:cNvSpPr>
            <a:spLocks noGrp="1" noChangeArrowheads="1"/>
          </p:cNvSpPr>
          <p:nvPr>
            <p:ph type="title"/>
          </p:nvPr>
        </p:nvSpPr>
        <p:spPr/>
        <p:txBody>
          <a:bodyPr/>
          <a:lstStyle/>
          <a:p>
            <a:r>
              <a:rPr lang="de-DE" dirty="0">
                <a:latin typeface="NexusSansPro-Regular" panose="02010504030101020104" pitchFamily="2" charset="77"/>
              </a:rPr>
              <a:t>Welche Formen der Unterstützung gibt es? </a:t>
            </a:r>
            <a:endParaRPr lang="de-DE" dirty="0">
              <a:highlight>
                <a:srgbClr val="00FF00"/>
              </a:highlight>
              <a:latin typeface="NexusSansPro-Regular" panose="02010504030101020104" pitchFamily="2" charset="77"/>
            </a:endParaRPr>
          </a:p>
        </p:txBody>
      </p:sp>
      <p:sp>
        <p:nvSpPr>
          <p:cNvPr id="11" name="Textfeld 10">
            <a:extLst>
              <a:ext uri="{FF2B5EF4-FFF2-40B4-BE49-F238E27FC236}">
                <a16:creationId xmlns:a16="http://schemas.microsoft.com/office/drawing/2014/main" id="{A194695A-14CB-76A6-081C-CF85D6634F15}"/>
              </a:ext>
            </a:extLst>
          </p:cNvPr>
          <p:cNvSpPr txBox="1"/>
          <p:nvPr/>
        </p:nvSpPr>
        <p:spPr>
          <a:xfrm>
            <a:off x="274762" y="598344"/>
            <a:ext cx="8532688" cy="4639732"/>
          </a:xfrm>
          <a:prstGeom prst="rect">
            <a:avLst/>
          </a:prstGeom>
          <a:noFill/>
        </p:spPr>
        <p:txBody>
          <a:bodyPr wrap="square" rtlCol="0">
            <a:spAutoFit/>
          </a:bodyPr>
          <a:lstStyle/>
          <a:p>
            <a:pPr marL="342900" indent="-342900">
              <a:buAutoNum type="arabicPeriod"/>
            </a:pPr>
            <a:r>
              <a:rPr lang="de-DE" sz="1050" b="1" dirty="0">
                <a:latin typeface="NexusSansPro-Regular" panose="02010504030101020104" pitchFamily="2" charset="77"/>
              </a:rPr>
              <a:t>Sozio-emotional </a:t>
            </a:r>
            <a:r>
              <a:rPr lang="de-DE" sz="1050" b="1" dirty="0">
                <a:latin typeface="NexusSansPro-Regular" panose="02010504030101020104" pitchFamily="2" charset="77"/>
                <a:sym typeface="Wingdings" pitchFamily="2" charset="2"/>
              </a:rPr>
              <a:t> SE</a:t>
            </a:r>
          </a:p>
          <a:p>
            <a:r>
              <a:rPr lang="de-DE" sz="1050" dirty="0">
                <a:latin typeface="NexusSansPro-Regular" panose="02010504030101020104" pitchFamily="2" charset="77"/>
              </a:rPr>
              <a:t>Diese Personen geben Ihnen Rückhalt und sind für Sie da. Das kann umfassen: </a:t>
            </a:r>
          </a:p>
          <a:p>
            <a:pPr marL="800100" lvl="1" indent="-342900">
              <a:buFont typeface="Arial" panose="020B0604020202020204" pitchFamily="34" charset="0"/>
              <a:buChar char="•"/>
            </a:pPr>
            <a:r>
              <a:rPr lang="de-DE" sz="1050" dirty="0">
                <a:latin typeface="NexusSansPro-Regular" panose="02010504030101020104" pitchFamily="2" charset="77"/>
                <a:sym typeface="Wingdings" pitchFamily="2" charset="2"/>
              </a:rPr>
              <a:t>Zugehörigkeit und Geborgenheit</a:t>
            </a:r>
          </a:p>
          <a:p>
            <a:pPr marL="800100" lvl="1" indent="-342900">
              <a:buFont typeface="Arial" panose="020B0604020202020204" pitchFamily="34" charset="0"/>
              <a:buChar char="•"/>
            </a:pPr>
            <a:r>
              <a:rPr lang="de-DE" sz="1050" dirty="0">
                <a:latin typeface="NexusSansPro-Regular" panose="02010504030101020104" pitchFamily="2" charset="77"/>
                <a:sym typeface="Wingdings" pitchFamily="2" charset="2"/>
              </a:rPr>
              <a:t>Emotionale Unterstützung und Rückhalt</a:t>
            </a:r>
          </a:p>
          <a:p>
            <a:pPr marL="800100" lvl="1" indent="-342900">
              <a:buFont typeface="Arial" panose="020B0604020202020204" pitchFamily="34" charset="0"/>
              <a:buChar char="•"/>
            </a:pPr>
            <a:r>
              <a:rPr lang="de-DE" sz="1050" dirty="0">
                <a:latin typeface="NexusSansPro-Regular" panose="02010504030101020104" pitchFamily="2" charset="77"/>
                <a:sym typeface="Wingdings" pitchFamily="2" charset="2"/>
              </a:rPr>
              <a:t>Geselligkeit</a:t>
            </a:r>
          </a:p>
          <a:p>
            <a:pPr marL="800100" lvl="1" indent="-342900">
              <a:buFont typeface="Arial" panose="020B0604020202020204" pitchFamily="34" charset="0"/>
              <a:buChar char="•"/>
            </a:pPr>
            <a:r>
              <a:rPr lang="de-DE" sz="1050" dirty="0">
                <a:latin typeface="NexusSansPro-Regular" panose="02010504030101020104" pitchFamily="2" charset="77"/>
                <a:sym typeface="Wingdings" pitchFamily="2" charset="2"/>
              </a:rPr>
              <a:t>Kontakt und Selbstwertunterstützung</a:t>
            </a:r>
          </a:p>
          <a:p>
            <a:pPr marL="742950" lvl="1" indent="-285750">
              <a:buFont typeface="Arial" panose="020B0604020202020204" pitchFamily="34" charset="0"/>
              <a:buChar char="•"/>
            </a:pPr>
            <a:endParaRPr lang="de-DE" sz="400" b="1" dirty="0">
              <a:latin typeface="NexusSansPro-Regular" panose="02010504030101020104" pitchFamily="2" charset="77"/>
            </a:endParaRPr>
          </a:p>
          <a:p>
            <a:pPr marL="342900" indent="-342900">
              <a:buFont typeface="+mj-lt"/>
              <a:buAutoNum type="arabicPeriod" startAt="3"/>
            </a:pPr>
            <a:r>
              <a:rPr lang="de-DE" sz="1050" b="1" dirty="0">
                <a:latin typeface="NexusSansPro-Regular" panose="02010504030101020104" pitchFamily="2" charset="77"/>
              </a:rPr>
              <a:t>Feedback und </a:t>
            </a:r>
            <a:r>
              <a:rPr lang="de-DE" sz="1050" b="1" i="1" dirty="0">
                <a:latin typeface="NexusSansPro-Regular" panose="02010504030101020104" pitchFamily="2" charset="77"/>
              </a:rPr>
              <a:t>Wertschätzung</a:t>
            </a:r>
            <a:r>
              <a:rPr lang="de-DE" sz="1050" b="1" dirty="0">
                <a:latin typeface="NexusSansPro-Regular" panose="02010504030101020104" pitchFamily="2" charset="77"/>
              </a:rPr>
              <a:t> </a:t>
            </a:r>
            <a:r>
              <a:rPr lang="de-DE" sz="1050" b="1" dirty="0">
                <a:latin typeface="NexusSansPro-Regular" panose="02010504030101020104" pitchFamily="2" charset="77"/>
                <a:sym typeface="Wingdings" pitchFamily="2" charset="2"/>
              </a:rPr>
              <a:t></a:t>
            </a:r>
            <a:r>
              <a:rPr lang="de-DE" sz="1050" b="1" dirty="0">
                <a:latin typeface="NexusSansPro-Regular" panose="02010504030101020104" pitchFamily="2" charset="77"/>
              </a:rPr>
              <a:t> FW</a:t>
            </a:r>
          </a:p>
          <a:p>
            <a:r>
              <a:rPr lang="de-DE" sz="1050" dirty="0">
                <a:latin typeface="NexusSansPro-Regular" panose="02010504030101020104" pitchFamily="2" charset="77"/>
              </a:rPr>
              <a:t>Diese Personen geben Ihnen Rückmeldung zu ihrem beruflichen Vorankommen, Ihrer Arbeitsweise usw. Das kann umfassen: </a:t>
            </a:r>
          </a:p>
          <a:p>
            <a:pPr marL="742950" lvl="1" indent="-285750">
              <a:buFont typeface="Arial" panose="020B0604020202020204" pitchFamily="34" charset="0"/>
              <a:buChar char="•"/>
            </a:pPr>
            <a:r>
              <a:rPr lang="de-DE" sz="1050" dirty="0">
                <a:latin typeface="NexusSansPro-Regular" panose="02010504030101020104" pitchFamily="2" charset="77"/>
              </a:rPr>
              <a:t>Positives Feedback </a:t>
            </a:r>
          </a:p>
          <a:p>
            <a:pPr marL="742950" lvl="1" indent="-285750">
              <a:buFont typeface="Arial" panose="020B0604020202020204" pitchFamily="34" charset="0"/>
              <a:buChar char="•"/>
            </a:pPr>
            <a:r>
              <a:rPr lang="de-DE" sz="1050" dirty="0">
                <a:latin typeface="NexusSansPro-Regular" panose="02010504030101020104" pitchFamily="2" charset="77"/>
              </a:rPr>
              <a:t>Konstruktive Rückmeldungen</a:t>
            </a:r>
          </a:p>
          <a:p>
            <a:pPr marL="742950" lvl="1" indent="-285750">
              <a:buFont typeface="Arial" panose="020B0604020202020204" pitchFamily="34" charset="0"/>
              <a:buChar char="•"/>
            </a:pPr>
            <a:r>
              <a:rPr lang="de-DE" sz="1050" dirty="0">
                <a:latin typeface="NexusSansPro-Regular" panose="02010504030101020104" pitchFamily="2" charset="77"/>
              </a:rPr>
              <a:t>Ehrliche Meinung </a:t>
            </a:r>
            <a:endParaRPr lang="de-DE" sz="1050" dirty="0">
              <a:latin typeface="NexusSansPro-Regular" panose="02010504030101020104" pitchFamily="2" charset="77"/>
              <a:sym typeface="Wingdings" pitchFamily="2" charset="2"/>
            </a:endParaRPr>
          </a:p>
          <a:p>
            <a:pPr marL="228600" indent="-228600">
              <a:buAutoNum type="arabicPeriod" startAt="4"/>
            </a:pPr>
            <a:r>
              <a:rPr lang="de-DE" sz="1050" b="1" dirty="0" err="1">
                <a:latin typeface="NexusSansPro-Regular" panose="02010504030101020104" pitchFamily="2" charset="77"/>
              </a:rPr>
              <a:t>Informationale</a:t>
            </a:r>
            <a:r>
              <a:rPr lang="de-DE" sz="1050" b="1" dirty="0">
                <a:latin typeface="NexusSansPro-Regular" panose="02010504030101020104" pitchFamily="2" charset="77"/>
              </a:rPr>
              <a:t> Unterstützung </a:t>
            </a:r>
            <a:r>
              <a:rPr lang="de-DE" sz="1050" b="1" dirty="0">
                <a:latin typeface="NexusSansPro-Regular" panose="02010504030101020104" pitchFamily="2" charset="77"/>
                <a:sym typeface="Wingdings" pitchFamily="2" charset="2"/>
              </a:rPr>
              <a:t> INF</a:t>
            </a:r>
          </a:p>
          <a:p>
            <a:r>
              <a:rPr lang="de-DE" sz="1050" dirty="0">
                <a:latin typeface="NexusSansPro-Regular" panose="02010504030101020104" pitchFamily="2" charset="77"/>
              </a:rPr>
              <a:t>Diese Personen haben Informationen, die Sie benötigen und geben diese auch weiter. Das kann umfassen:</a:t>
            </a:r>
            <a:endParaRPr lang="de-DE" sz="1050" b="1" dirty="0">
              <a:latin typeface="NexusSansPro-Regular" panose="02010504030101020104" pitchFamily="2" charset="77"/>
            </a:endParaRPr>
          </a:p>
          <a:p>
            <a:pPr marL="628650" lvl="1" indent="-171450">
              <a:buFont typeface="Arial" panose="020B0604020202020204" pitchFamily="34" charset="0"/>
              <a:buChar char="•"/>
            </a:pPr>
            <a:r>
              <a:rPr lang="de-DE" sz="1050" dirty="0">
                <a:latin typeface="NexusSansPro-Regular" panose="02010504030101020104" pitchFamily="2" charset="77"/>
                <a:sym typeface="Wingdings" pitchFamily="2" charset="2"/>
              </a:rPr>
              <a:t>Informationen, Ratschläge</a:t>
            </a:r>
          </a:p>
          <a:p>
            <a:pPr marL="628650" lvl="1" indent="-171450">
              <a:buFont typeface="Arial" panose="020B0604020202020204" pitchFamily="34" charset="0"/>
              <a:buChar char="•"/>
            </a:pPr>
            <a:r>
              <a:rPr lang="de-DE" sz="1050" dirty="0">
                <a:latin typeface="NexusSansPro-Regular" panose="02010504030101020104" pitchFamily="2" charset="77"/>
                <a:sym typeface="Wingdings" pitchFamily="2" charset="2"/>
              </a:rPr>
              <a:t>Tipps</a:t>
            </a:r>
          </a:p>
          <a:p>
            <a:pPr marL="628650" lvl="1" indent="-171450">
              <a:buFont typeface="Arial" panose="020B0604020202020204" pitchFamily="34" charset="0"/>
              <a:buChar char="•"/>
            </a:pPr>
            <a:r>
              <a:rPr lang="de-DE" sz="1050" dirty="0">
                <a:latin typeface="NexusSansPro-Regular" panose="02010504030101020104" pitchFamily="2" charset="77"/>
                <a:sym typeface="Wingdings" pitchFamily="2" charset="2"/>
              </a:rPr>
              <a:t>Erfahrungen</a:t>
            </a:r>
          </a:p>
          <a:p>
            <a:pPr marL="800100" lvl="1" indent="-342900">
              <a:buFont typeface="Arial" panose="020B0604020202020204" pitchFamily="34" charset="0"/>
              <a:buChar char="•"/>
            </a:pPr>
            <a:endParaRPr lang="de-DE" sz="400" b="1" dirty="0">
              <a:latin typeface="NexusSansPro-Regular" panose="02010504030101020104" pitchFamily="2" charset="77"/>
            </a:endParaRPr>
          </a:p>
          <a:p>
            <a:pPr marL="342900" indent="-342900">
              <a:buAutoNum type="arabicPeriod"/>
            </a:pPr>
            <a:r>
              <a:rPr lang="de-DE" sz="1050" b="1" dirty="0">
                <a:latin typeface="NexusSansPro-Regular" panose="02010504030101020104" pitchFamily="2" charset="77"/>
              </a:rPr>
              <a:t>Instrumentell </a:t>
            </a:r>
            <a:r>
              <a:rPr lang="de-DE" sz="1050" b="1" dirty="0">
                <a:latin typeface="NexusSansPro-Regular" panose="02010504030101020104" pitchFamily="2" charset="77"/>
                <a:sym typeface="Wingdings" pitchFamily="2" charset="2"/>
              </a:rPr>
              <a:t> INS</a:t>
            </a:r>
          </a:p>
          <a:p>
            <a:r>
              <a:rPr lang="de-DE" sz="1050" dirty="0">
                <a:latin typeface="NexusSansPro-Regular" panose="02010504030101020104" pitchFamily="2" charset="77"/>
                <a:sym typeface="Wingdings" pitchFamily="2" charset="2"/>
              </a:rPr>
              <a:t>Diese Personen unterstützen Sie nicht nur mit Informationen, sondern auch praktisch. Das kann private </a:t>
            </a:r>
          </a:p>
          <a:p>
            <a:r>
              <a:rPr lang="de-DE" sz="1050" dirty="0">
                <a:latin typeface="NexusSansPro-Regular" panose="02010504030101020104" pitchFamily="2" charset="77"/>
                <a:sym typeface="Wingdings" pitchFamily="2" charset="2"/>
              </a:rPr>
              <a:t>und berufliche Kontexte betreffen und beispielsweise umfassen:</a:t>
            </a:r>
            <a:endParaRPr lang="de-DE" sz="1050" b="1" dirty="0">
              <a:latin typeface="NexusSansPro-Regular" panose="02010504030101020104" pitchFamily="2" charset="77"/>
              <a:sym typeface="Wingdings" pitchFamily="2" charset="2"/>
            </a:endParaRPr>
          </a:p>
          <a:p>
            <a:pPr marL="742950" lvl="1" indent="-285750">
              <a:buFont typeface="Arial" panose="020B0604020202020204" pitchFamily="34" charset="0"/>
              <a:buChar char="•"/>
            </a:pPr>
            <a:r>
              <a:rPr lang="de-DE" sz="1050" dirty="0">
                <a:latin typeface="NexusSansPro-Regular" panose="02010504030101020104" pitchFamily="2" charset="77"/>
                <a:sym typeface="Wingdings" pitchFamily="2" charset="2"/>
              </a:rPr>
              <a:t>Unterstützung bei alltäglichen Aufgaben, eher praktische Hilfe</a:t>
            </a:r>
          </a:p>
          <a:p>
            <a:pPr marL="742950" lvl="1" indent="-285750">
              <a:buFont typeface="Arial" panose="020B0604020202020204" pitchFamily="34" charset="0"/>
              <a:buChar char="•"/>
            </a:pPr>
            <a:r>
              <a:rPr lang="de-DE" sz="1050" dirty="0">
                <a:latin typeface="NexusSansPro-Regular" panose="02010504030101020104" pitchFamily="2" charset="77"/>
                <a:sym typeface="Wingdings" pitchFamily="2" charset="2"/>
              </a:rPr>
              <a:t>Finanzielle Hilfen, Sachleistungen </a:t>
            </a:r>
          </a:p>
          <a:p>
            <a:pPr marL="742950" lvl="1" indent="-285750">
              <a:buFont typeface="Arial" panose="020B0604020202020204" pitchFamily="34" charset="0"/>
              <a:buChar char="•"/>
            </a:pPr>
            <a:r>
              <a:rPr lang="de-DE" sz="1050" dirty="0">
                <a:latin typeface="NexusSansPro-Regular" panose="02010504030101020104" pitchFamily="2" charset="77"/>
                <a:sym typeface="Wingdings" pitchFamily="2" charset="2"/>
              </a:rPr>
              <a:t>Praktische Hilfen und Interventionen</a:t>
            </a:r>
          </a:p>
          <a:p>
            <a:pPr marL="742950" lvl="1" indent="-285750">
              <a:buFont typeface="Arial" panose="020B0604020202020204" pitchFamily="34" charset="0"/>
              <a:buChar char="•"/>
            </a:pPr>
            <a:r>
              <a:rPr lang="de-DE" sz="1050" dirty="0">
                <a:latin typeface="NexusSansPro-Regular" panose="02010504030101020104" pitchFamily="2" charset="77"/>
                <a:sym typeface="Wingdings" pitchFamily="2" charset="2"/>
              </a:rPr>
              <a:t>Vernetzung / mit anderen Personen in Kontakt bringen</a:t>
            </a:r>
          </a:p>
          <a:p>
            <a:pPr marL="742950" lvl="1" indent="-285750">
              <a:buFont typeface="Arial" panose="020B0604020202020204" pitchFamily="34" charset="0"/>
              <a:buChar char="•"/>
            </a:pPr>
            <a:endParaRPr lang="de-DE" sz="400" b="1" dirty="0">
              <a:latin typeface="NexusSansPro-Regular" panose="02010504030101020104" pitchFamily="2" charset="77"/>
            </a:endParaRPr>
          </a:p>
          <a:p>
            <a:endParaRPr lang="de-DE" sz="1050" b="1" dirty="0">
              <a:latin typeface="NexusSansPro-Regular" panose="02010504030101020104" pitchFamily="2" charset="77"/>
            </a:endParaRPr>
          </a:p>
          <a:p>
            <a:pPr lvl="1"/>
            <a:endParaRPr lang="de-DE" sz="1050" b="1" dirty="0">
              <a:latin typeface="NexusSansPro-Regular" panose="02010504030101020104" pitchFamily="2" charset="77"/>
            </a:endParaRPr>
          </a:p>
          <a:p>
            <a:pPr marL="742950" lvl="1" indent="-285750">
              <a:buFont typeface="Arial" panose="020B0604020202020204" pitchFamily="34" charset="0"/>
              <a:buChar char="•"/>
            </a:pPr>
            <a:endParaRPr lang="de-DE" sz="1050" dirty="0">
              <a:latin typeface="NexusSansPro-Regular" panose="02010504030101020104" pitchFamily="2" charset="77"/>
            </a:endParaRPr>
          </a:p>
          <a:p>
            <a:endParaRPr lang="de-DE" sz="1050" dirty="0">
              <a:latin typeface="NexusSansPro-Regular" panose="02010504030101020104" pitchFamily="2" charset="77"/>
            </a:endParaRPr>
          </a:p>
        </p:txBody>
      </p:sp>
      <p:sp>
        <p:nvSpPr>
          <p:cNvPr id="2" name="Textfeld 1">
            <a:extLst>
              <a:ext uri="{FF2B5EF4-FFF2-40B4-BE49-F238E27FC236}">
                <a16:creationId xmlns:a16="http://schemas.microsoft.com/office/drawing/2014/main" id="{9C2BEAAC-D3D8-3DE5-DBF3-9B2CE3ACDAB1}"/>
              </a:ext>
            </a:extLst>
          </p:cNvPr>
          <p:cNvSpPr txBox="1"/>
          <p:nvPr/>
        </p:nvSpPr>
        <p:spPr>
          <a:xfrm>
            <a:off x="7924766" y="4227934"/>
            <a:ext cx="1111730" cy="261610"/>
          </a:xfrm>
          <a:prstGeom prst="rect">
            <a:avLst/>
          </a:prstGeom>
          <a:noFill/>
        </p:spPr>
        <p:txBody>
          <a:bodyPr wrap="square" rtlCol="0">
            <a:spAutoFit/>
          </a:bodyPr>
          <a:lstStyle/>
          <a:p>
            <a:r>
              <a:rPr lang="de-DE" sz="1100" dirty="0">
                <a:latin typeface="NexusSansPro-Regular" panose="02010504030101020104" pitchFamily="2" charset="77"/>
              </a:rPr>
              <a:t>(House, 1981)</a:t>
            </a:r>
          </a:p>
        </p:txBody>
      </p:sp>
    </p:spTree>
    <p:extLst>
      <p:ext uri="{BB962C8B-B14F-4D97-AF65-F5344CB8AC3E}">
        <p14:creationId xmlns:p14="http://schemas.microsoft.com/office/powerpoint/2010/main" val="513501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Gerade Verbindung mit Pfeil 16">
            <a:extLst>
              <a:ext uri="{FF2B5EF4-FFF2-40B4-BE49-F238E27FC236}">
                <a16:creationId xmlns:a16="http://schemas.microsoft.com/office/drawing/2014/main" id="{C6EB09E7-B24D-D970-673B-89EC3B7153ED}"/>
              </a:ext>
            </a:extLst>
          </p:cNvPr>
          <p:cNvCxnSpPr>
            <a:cxnSpLocks/>
          </p:cNvCxnSpPr>
          <p:nvPr/>
        </p:nvCxnSpPr>
        <p:spPr>
          <a:xfrm>
            <a:off x="251520" y="4486194"/>
            <a:ext cx="1241316" cy="0"/>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1" name="Gerade Verbindung mit Pfeil 30">
            <a:extLst>
              <a:ext uri="{FF2B5EF4-FFF2-40B4-BE49-F238E27FC236}">
                <a16:creationId xmlns:a16="http://schemas.microsoft.com/office/drawing/2014/main" id="{2C6D28CA-16E4-08AF-3D35-6CA97732F4B5}"/>
              </a:ext>
            </a:extLst>
          </p:cNvPr>
          <p:cNvCxnSpPr>
            <a:cxnSpLocks/>
          </p:cNvCxnSpPr>
          <p:nvPr/>
        </p:nvCxnSpPr>
        <p:spPr>
          <a:xfrm flipH="1" flipV="1">
            <a:off x="3627217" y="1385254"/>
            <a:ext cx="169339" cy="1995794"/>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35" name="Gerade Verbindung mit Pfeil 34">
            <a:extLst>
              <a:ext uri="{FF2B5EF4-FFF2-40B4-BE49-F238E27FC236}">
                <a16:creationId xmlns:a16="http://schemas.microsoft.com/office/drawing/2014/main" id="{79FDB890-302A-A11A-5379-AF1A58A04183}"/>
              </a:ext>
            </a:extLst>
          </p:cNvPr>
          <p:cNvCxnSpPr>
            <a:cxnSpLocks/>
          </p:cNvCxnSpPr>
          <p:nvPr/>
        </p:nvCxnSpPr>
        <p:spPr>
          <a:xfrm flipH="1">
            <a:off x="4489170" y="2648257"/>
            <a:ext cx="39935" cy="732792"/>
          </a:xfrm>
          <a:prstGeom prst="straightConnector1">
            <a:avLst/>
          </a:prstGeom>
          <a:ln w="444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408733BE-78BA-D7E8-6A62-747E406A84AC}"/>
              </a:ext>
            </a:extLst>
          </p:cNvPr>
          <p:cNvCxnSpPr>
            <a:cxnSpLocks/>
          </p:cNvCxnSpPr>
          <p:nvPr/>
        </p:nvCxnSpPr>
        <p:spPr>
          <a:xfrm flipV="1">
            <a:off x="4644008" y="493215"/>
            <a:ext cx="979565" cy="1972416"/>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Gerade Verbindung mit Pfeil 42">
            <a:extLst>
              <a:ext uri="{FF2B5EF4-FFF2-40B4-BE49-F238E27FC236}">
                <a16:creationId xmlns:a16="http://schemas.microsoft.com/office/drawing/2014/main" id="{C95BF40A-773F-F7C7-29C6-D2811F6C245F}"/>
              </a:ext>
            </a:extLst>
          </p:cNvPr>
          <p:cNvCxnSpPr>
            <a:cxnSpLocks/>
          </p:cNvCxnSpPr>
          <p:nvPr/>
        </p:nvCxnSpPr>
        <p:spPr>
          <a:xfrm>
            <a:off x="4142998" y="1359661"/>
            <a:ext cx="326532" cy="97045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Textfeld 47">
            <a:extLst>
              <a:ext uri="{FF2B5EF4-FFF2-40B4-BE49-F238E27FC236}">
                <a16:creationId xmlns:a16="http://schemas.microsoft.com/office/drawing/2014/main" id="{F75B686F-A8DE-5898-C37A-E750A4F45BC7}"/>
              </a:ext>
            </a:extLst>
          </p:cNvPr>
          <p:cNvSpPr txBox="1"/>
          <p:nvPr/>
        </p:nvSpPr>
        <p:spPr>
          <a:xfrm>
            <a:off x="36444" y="-303199"/>
            <a:ext cx="1584176" cy="369332"/>
          </a:xfrm>
          <a:prstGeom prst="rect">
            <a:avLst/>
          </a:prstGeom>
          <a:solidFill>
            <a:schemeClr val="accent4">
              <a:alpha val="85000"/>
            </a:schemeClr>
          </a:solidFill>
          <a:ln>
            <a:solidFill>
              <a:schemeClr val="accent4"/>
            </a:solidFill>
          </a:ln>
        </p:spPr>
        <p:txBody>
          <a:bodyPr wrap="square" rtlCol="0">
            <a:spAutoFit/>
          </a:bodyPr>
          <a:lstStyle/>
          <a:p>
            <a:r>
              <a:rPr lang="de-DE" dirty="0">
                <a:solidFill>
                  <a:schemeClr val="bg1"/>
                </a:solidFill>
                <a:latin typeface="NexusSansPro-Regular" panose="02010504030101020104" pitchFamily="2" charset="77"/>
              </a:rPr>
              <a:t>Beispiel</a:t>
            </a:r>
          </a:p>
        </p:txBody>
      </p:sp>
      <p:cxnSp>
        <p:nvCxnSpPr>
          <p:cNvPr id="49" name="Gerade Verbindung mit Pfeil 48">
            <a:extLst>
              <a:ext uri="{FF2B5EF4-FFF2-40B4-BE49-F238E27FC236}">
                <a16:creationId xmlns:a16="http://schemas.microsoft.com/office/drawing/2014/main" id="{48DFFA31-1227-F951-171D-6724BC6EABEA}"/>
              </a:ext>
            </a:extLst>
          </p:cNvPr>
          <p:cNvCxnSpPr>
            <a:cxnSpLocks/>
          </p:cNvCxnSpPr>
          <p:nvPr/>
        </p:nvCxnSpPr>
        <p:spPr>
          <a:xfrm>
            <a:off x="4703583" y="2571750"/>
            <a:ext cx="1167248" cy="315614"/>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4" name="Gerade Verbindung mit Pfeil 53">
            <a:extLst>
              <a:ext uri="{FF2B5EF4-FFF2-40B4-BE49-F238E27FC236}">
                <a16:creationId xmlns:a16="http://schemas.microsoft.com/office/drawing/2014/main" id="{94F87BA7-B617-FEE5-3127-3480F99217B5}"/>
              </a:ext>
            </a:extLst>
          </p:cNvPr>
          <p:cNvCxnSpPr>
            <a:cxnSpLocks/>
          </p:cNvCxnSpPr>
          <p:nvPr/>
        </p:nvCxnSpPr>
        <p:spPr>
          <a:xfrm>
            <a:off x="5729046" y="493215"/>
            <a:ext cx="283114" cy="2394149"/>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57" name="Gerade Verbindung mit Pfeil 56">
            <a:extLst>
              <a:ext uri="{FF2B5EF4-FFF2-40B4-BE49-F238E27FC236}">
                <a16:creationId xmlns:a16="http://schemas.microsoft.com/office/drawing/2014/main" id="{011BEFCB-83B3-1A17-1EA8-B6C5E27A0E09}"/>
              </a:ext>
            </a:extLst>
          </p:cNvPr>
          <p:cNvCxnSpPr>
            <a:cxnSpLocks/>
          </p:cNvCxnSpPr>
          <p:nvPr/>
        </p:nvCxnSpPr>
        <p:spPr>
          <a:xfrm>
            <a:off x="2416473" y="2167568"/>
            <a:ext cx="1889791" cy="536233"/>
          </a:xfrm>
          <a:prstGeom prst="straightConnector1">
            <a:avLst/>
          </a:prstGeom>
          <a:ln w="63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a:extLst>
              <a:ext uri="{FF2B5EF4-FFF2-40B4-BE49-F238E27FC236}">
                <a16:creationId xmlns:a16="http://schemas.microsoft.com/office/drawing/2014/main" id="{0B0F9835-448A-E647-EBDF-271FA6069691}"/>
              </a:ext>
            </a:extLst>
          </p:cNvPr>
          <p:cNvCxnSpPr>
            <a:cxnSpLocks/>
          </p:cNvCxnSpPr>
          <p:nvPr/>
        </p:nvCxnSpPr>
        <p:spPr>
          <a:xfrm flipV="1">
            <a:off x="2162050" y="216892"/>
            <a:ext cx="2178168" cy="1571401"/>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68" name="Gerade Verbindung mit Pfeil 67">
            <a:extLst>
              <a:ext uri="{FF2B5EF4-FFF2-40B4-BE49-F238E27FC236}">
                <a16:creationId xmlns:a16="http://schemas.microsoft.com/office/drawing/2014/main" id="{893AACD1-26C4-7FA8-5BDB-D8334B919502}"/>
              </a:ext>
            </a:extLst>
          </p:cNvPr>
          <p:cNvCxnSpPr>
            <a:cxnSpLocks/>
          </p:cNvCxnSpPr>
          <p:nvPr/>
        </p:nvCxnSpPr>
        <p:spPr>
          <a:xfrm flipV="1">
            <a:off x="2955454" y="2748226"/>
            <a:ext cx="1403208" cy="1407429"/>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1" name="Gerade Verbindung mit Pfeil 70">
            <a:extLst>
              <a:ext uri="{FF2B5EF4-FFF2-40B4-BE49-F238E27FC236}">
                <a16:creationId xmlns:a16="http://schemas.microsoft.com/office/drawing/2014/main" id="{ED677748-0CFB-650A-E1AE-317844915DBC}"/>
              </a:ext>
            </a:extLst>
          </p:cNvPr>
          <p:cNvCxnSpPr>
            <a:cxnSpLocks/>
          </p:cNvCxnSpPr>
          <p:nvPr/>
        </p:nvCxnSpPr>
        <p:spPr>
          <a:xfrm flipV="1">
            <a:off x="2745202" y="1359661"/>
            <a:ext cx="735888" cy="2807685"/>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74" name="Gerade Verbindung mit Pfeil 73">
            <a:extLst>
              <a:ext uri="{FF2B5EF4-FFF2-40B4-BE49-F238E27FC236}">
                <a16:creationId xmlns:a16="http://schemas.microsoft.com/office/drawing/2014/main" id="{8A2857C9-522E-8A45-CA04-0B29ADD9FC0B}"/>
              </a:ext>
            </a:extLst>
          </p:cNvPr>
          <p:cNvCxnSpPr>
            <a:cxnSpLocks/>
          </p:cNvCxnSpPr>
          <p:nvPr/>
        </p:nvCxnSpPr>
        <p:spPr>
          <a:xfrm flipV="1">
            <a:off x="3465166" y="3723740"/>
            <a:ext cx="1241316" cy="400907"/>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44" name="Rechteck 43">
            <a:extLst>
              <a:ext uri="{FF2B5EF4-FFF2-40B4-BE49-F238E27FC236}">
                <a16:creationId xmlns:a16="http://schemas.microsoft.com/office/drawing/2014/main" id="{8500F53F-C760-442E-2B43-6034EA177BD0}"/>
              </a:ext>
            </a:extLst>
          </p:cNvPr>
          <p:cNvSpPr/>
          <p:nvPr/>
        </p:nvSpPr>
        <p:spPr>
          <a:xfrm>
            <a:off x="7693547" y="2509819"/>
            <a:ext cx="2135038" cy="1138892"/>
          </a:xfrm>
          <a:prstGeom prst="rect">
            <a:avLst/>
          </a:prstGeom>
          <a:solidFill>
            <a:schemeClr val="accent4">
              <a:alpha val="90000"/>
            </a:schemeClr>
          </a:solidFill>
          <a:ln w="19050">
            <a:solidFill>
              <a:schemeClr val="accent4"/>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900" dirty="0">
                <a:latin typeface="NexusSansPro-Regular" panose="02010504030101020104" pitchFamily="2" charset="77"/>
              </a:rPr>
              <a:t>Ziehen Sie die bereits erstellten Netzwerkkarten mit gedrückter Maustaste in den jeweiligen Bereich. Die rote Ecke der Karte sollte sich in dem gewünschten Kreis befinden. Falls die Karten nicht ausreichen, können Sie diese mit </a:t>
            </a:r>
            <a:r>
              <a:rPr lang="de-DE" sz="900" dirty="0" err="1">
                <a:latin typeface="NexusSansPro-Regular" panose="02010504030101020104" pitchFamily="2" charset="77"/>
              </a:rPr>
              <a:t>strg</a:t>
            </a:r>
            <a:r>
              <a:rPr lang="de-DE" sz="900" dirty="0">
                <a:latin typeface="NexusSansPro-Regular" panose="02010504030101020104" pitchFamily="2" charset="77"/>
              </a:rPr>
              <a:t> +c und </a:t>
            </a:r>
            <a:r>
              <a:rPr lang="de-DE" sz="900" dirty="0" err="1">
                <a:latin typeface="NexusSansPro-Regular" panose="02010504030101020104" pitchFamily="2" charset="77"/>
              </a:rPr>
              <a:t>strg+v</a:t>
            </a:r>
            <a:r>
              <a:rPr lang="de-DE" sz="900" dirty="0">
                <a:latin typeface="NexusSansPro-Regular" panose="02010504030101020104" pitchFamily="2" charset="77"/>
              </a:rPr>
              <a:t> vermehren. Sie müssen nicht alle Karten nutzen.</a:t>
            </a:r>
          </a:p>
        </p:txBody>
      </p:sp>
      <p:sp>
        <p:nvSpPr>
          <p:cNvPr id="45" name="Rechteck 44">
            <a:extLst>
              <a:ext uri="{FF2B5EF4-FFF2-40B4-BE49-F238E27FC236}">
                <a16:creationId xmlns:a16="http://schemas.microsoft.com/office/drawing/2014/main" id="{90BB4F19-AF1E-54C5-758F-5DF2F5711159}"/>
              </a:ext>
            </a:extLst>
          </p:cNvPr>
          <p:cNvSpPr/>
          <p:nvPr/>
        </p:nvSpPr>
        <p:spPr>
          <a:xfrm>
            <a:off x="61370" y="4806716"/>
            <a:ext cx="2690810" cy="476614"/>
          </a:xfrm>
          <a:prstGeom prst="rect">
            <a:avLst/>
          </a:prstGeom>
          <a:solidFill>
            <a:schemeClr val="accent4">
              <a:alpha val="90000"/>
            </a:schemeClr>
          </a:solidFill>
          <a:ln w="19050">
            <a:solidFill>
              <a:schemeClr val="accent4"/>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900" dirty="0">
                <a:latin typeface="NexusSansPro-Regular" panose="02010504030101020104" pitchFamily="2" charset="77"/>
              </a:rPr>
              <a:t>Die Pfeile können Sie mit der Tastenkombination </a:t>
            </a:r>
            <a:r>
              <a:rPr lang="de-DE" sz="900" dirty="0" err="1">
                <a:latin typeface="NexusSansPro-Regular" panose="02010504030101020104" pitchFamily="2" charset="77"/>
              </a:rPr>
              <a:t>strg</a:t>
            </a:r>
            <a:r>
              <a:rPr lang="de-DE" sz="900" dirty="0">
                <a:latin typeface="NexusSansPro-Regular" panose="02010504030101020104" pitchFamily="2" charset="77"/>
              </a:rPr>
              <a:t> + c kopieren, und mit </a:t>
            </a:r>
            <a:r>
              <a:rPr lang="de-DE" sz="900" dirty="0" err="1">
                <a:latin typeface="NexusSansPro-Regular" panose="02010504030101020104" pitchFamily="2" charset="77"/>
              </a:rPr>
              <a:t>strg</a:t>
            </a:r>
            <a:r>
              <a:rPr lang="de-DE" sz="900" dirty="0">
                <a:latin typeface="NexusSansPro-Regular" panose="02010504030101020104" pitchFamily="2" charset="77"/>
              </a:rPr>
              <a:t> + v einfügen. Sie müssen keine eigenen Pfeile erstellen.</a:t>
            </a:r>
          </a:p>
        </p:txBody>
      </p:sp>
      <p:cxnSp>
        <p:nvCxnSpPr>
          <p:cNvPr id="46" name="Gerade Verbindung mit Pfeil 45">
            <a:extLst>
              <a:ext uri="{FF2B5EF4-FFF2-40B4-BE49-F238E27FC236}">
                <a16:creationId xmlns:a16="http://schemas.microsoft.com/office/drawing/2014/main" id="{A9A4FA86-25B6-4259-9732-BA1DEA327BD7}"/>
              </a:ext>
            </a:extLst>
          </p:cNvPr>
          <p:cNvCxnSpPr>
            <a:cxnSpLocks/>
          </p:cNvCxnSpPr>
          <p:nvPr/>
        </p:nvCxnSpPr>
        <p:spPr>
          <a:xfrm flipV="1">
            <a:off x="4238325" y="3266639"/>
            <a:ext cx="2218855" cy="1017362"/>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50" name="Gerade Verbindung mit Pfeil 49">
            <a:extLst>
              <a:ext uri="{FF2B5EF4-FFF2-40B4-BE49-F238E27FC236}">
                <a16:creationId xmlns:a16="http://schemas.microsoft.com/office/drawing/2014/main" id="{652A787D-61EE-02E5-08D4-62A293B6113F}"/>
              </a:ext>
            </a:extLst>
          </p:cNvPr>
          <p:cNvCxnSpPr>
            <a:cxnSpLocks/>
          </p:cNvCxnSpPr>
          <p:nvPr/>
        </p:nvCxnSpPr>
        <p:spPr>
          <a:xfrm>
            <a:off x="310890" y="3075806"/>
            <a:ext cx="1080120" cy="0"/>
          </a:xfrm>
          <a:prstGeom prst="straightConnector1">
            <a:avLst/>
          </a:prstGeom>
          <a:ln w="444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2" name="Gerade Verbindung mit Pfeil 51">
            <a:extLst>
              <a:ext uri="{FF2B5EF4-FFF2-40B4-BE49-F238E27FC236}">
                <a16:creationId xmlns:a16="http://schemas.microsoft.com/office/drawing/2014/main" id="{71B76C31-7061-AD1E-8FAA-E48C076BBD5E}"/>
              </a:ext>
            </a:extLst>
          </p:cNvPr>
          <p:cNvCxnSpPr/>
          <p:nvPr/>
        </p:nvCxnSpPr>
        <p:spPr>
          <a:xfrm>
            <a:off x="310890" y="2059505"/>
            <a:ext cx="1080120" cy="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a:extLst>
              <a:ext uri="{FF2B5EF4-FFF2-40B4-BE49-F238E27FC236}">
                <a16:creationId xmlns:a16="http://schemas.microsoft.com/office/drawing/2014/main" id="{602B7765-6864-1F75-D051-53787821E4C4}"/>
              </a:ext>
            </a:extLst>
          </p:cNvPr>
          <p:cNvCxnSpPr/>
          <p:nvPr/>
        </p:nvCxnSpPr>
        <p:spPr>
          <a:xfrm>
            <a:off x="310890" y="1056618"/>
            <a:ext cx="1080120" cy="0"/>
          </a:xfrm>
          <a:prstGeom prst="straightConnector1">
            <a:avLst/>
          </a:prstGeom>
          <a:ln w="63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8" name="Rechteck 77">
            <a:extLst>
              <a:ext uri="{FF2B5EF4-FFF2-40B4-BE49-F238E27FC236}">
                <a16:creationId xmlns:a16="http://schemas.microsoft.com/office/drawing/2014/main" id="{13E6F63A-7C5D-D4C1-0703-8E9DA03C8811}"/>
              </a:ext>
            </a:extLst>
          </p:cNvPr>
          <p:cNvSpPr/>
          <p:nvPr/>
        </p:nvSpPr>
        <p:spPr>
          <a:xfrm>
            <a:off x="6459846" y="217072"/>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87" name="Rechteck 86">
            <a:extLst>
              <a:ext uri="{FF2B5EF4-FFF2-40B4-BE49-F238E27FC236}">
                <a16:creationId xmlns:a16="http://schemas.microsoft.com/office/drawing/2014/main" id="{A1C9A044-941A-CDCE-020A-4706E9E70F75}"/>
              </a:ext>
            </a:extLst>
          </p:cNvPr>
          <p:cNvSpPr/>
          <p:nvPr/>
        </p:nvSpPr>
        <p:spPr>
          <a:xfrm>
            <a:off x="5870603" y="2887259"/>
            <a:ext cx="1487470" cy="405844"/>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Alter:29</a:t>
            </a:r>
          </a:p>
          <a:p>
            <a:r>
              <a:rPr lang="de-DE" sz="600" dirty="0">
                <a:latin typeface="NexusSansPro-Regular" panose="02010504030101020104" pitchFamily="2" charset="77"/>
              </a:rPr>
              <a:t>Formelle Funktion im NW: </a:t>
            </a:r>
            <a:r>
              <a:rPr lang="de-DE" sz="600" dirty="0">
                <a:solidFill>
                  <a:schemeClr val="tx1"/>
                </a:solidFill>
                <a:latin typeface="NexusSansPro-Regular" panose="02010504030101020104" pitchFamily="2" charset="77"/>
              </a:rPr>
              <a:t>Protokollantin </a:t>
            </a:r>
            <a:endParaRPr lang="de-DE" sz="600" dirty="0">
              <a:latin typeface="NexusSansPro-Regular" panose="02010504030101020104" pitchFamily="2" charset="77"/>
            </a:endParaRP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 </a:t>
            </a:r>
            <a:r>
              <a:rPr lang="de-DE" sz="600" dirty="0">
                <a:solidFill>
                  <a:schemeClr val="tx1"/>
                </a:solidFill>
                <a:latin typeface="NexusSansPro-Regular" panose="02010504030101020104" pitchFamily="2" charset="77"/>
              </a:rPr>
              <a:t>ja</a:t>
            </a:r>
          </a:p>
          <a:p>
            <a:r>
              <a:rPr lang="de-DE" sz="600" dirty="0">
                <a:latin typeface="NexusSansPro-Regular" panose="02010504030101020104" pitchFamily="2" charset="77"/>
              </a:rPr>
              <a:t>Form der Unterstützung: </a:t>
            </a:r>
            <a:r>
              <a:rPr lang="de-DE" sz="600" dirty="0">
                <a:solidFill>
                  <a:schemeClr val="tx1"/>
                </a:solidFill>
                <a:latin typeface="NexusSansPro-Regular" panose="02010504030101020104" pitchFamily="2" charset="77"/>
              </a:rPr>
              <a:t>SE, FW</a:t>
            </a:r>
          </a:p>
        </p:txBody>
      </p:sp>
      <p:sp>
        <p:nvSpPr>
          <p:cNvPr id="88" name="Rechteck 87">
            <a:extLst>
              <a:ext uri="{FF2B5EF4-FFF2-40B4-BE49-F238E27FC236}">
                <a16:creationId xmlns:a16="http://schemas.microsoft.com/office/drawing/2014/main" id="{2E226D1A-4C88-1FD4-2CB3-71FC2EAB6FA3}"/>
              </a:ext>
            </a:extLst>
          </p:cNvPr>
          <p:cNvSpPr/>
          <p:nvPr/>
        </p:nvSpPr>
        <p:spPr>
          <a:xfrm>
            <a:off x="3820868" y="3381048"/>
            <a:ext cx="1487470" cy="379276"/>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 36</a:t>
            </a:r>
          </a:p>
          <a:p>
            <a:r>
              <a:rPr lang="de-DE" sz="600" dirty="0">
                <a:latin typeface="NexusSansPro-Regular" panose="02010504030101020104" pitchFamily="2" charset="77"/>
              </a:rPr>
              <a:t>Formelle Funktion im NW: </a:t>
            </a:r>
            <a:r>
              <a:rPr lang="de-DE" sz="600" dirty="0">
                <a:solidFill>
                  <a:schemeClr val="tx1"/>
                </a:solidFill>
                <a:latin typeface="NexusSansPro-Regular" panose="02010504030101020104" pitchFamily="2" charset="77"/>
              </a:rPr>
              <a:t>Mitglied </a:t>
            </a:r>
            <a:endParaRPr lang="de-DE" sz="600" dirty="0">
              <a:latin typeface="NexusSansPro-Regular" panose="02010504030101020104" pitchFamily="2" charset="77"/>
            </a:endParaRP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 </a:t>
            </a:r>
            <a:r>
              <a:rPr lang="de-DE" sz="600" dirty="0">
                <a:solidFill>
                  <a:schemeClr val="tx1"/>
                </a:solidFill>
                <a:latin typeface="NexusSansPro-Regular" panose="02010504030101020104" pitchFamily="2" charset="77"/>
              </a:rPr>
              <a:t>ja</a:t>
            </a:r>
          </a:p>
          <a:p>
            <a:r>
              <a:rPr lang="de-DE" sz="600" dirty="0">
                <a:latin typeface="NexusSansPro-Regular" panose="02010504030101020104" pitchFamily="2" charset="77"/>
              </a:rPr>
              <a:t>Form der Unterstützung: </a:t>
            </a:r>
            <a:r>
              <a:rPr lang="de-DE" sz="600" dirty="0">
                <a:solidFill>
                  <a:schemeClr val="tx1"/>
                </a:solidFill>
                <a:latin typeface="NexusSansPro-Regular" panose="02010504030101020104" pitchFamily="2" charset="77"/>
              </a:rPr>
              <a:t>SE</a:t>
            </a:r>
          </a:p>
        </p:txBody>
      </p:sp>
      <p:sp>
        <p:nvSpPr>
          <p:cNvPr id="89" name="Rechteck 88">
            <a:extLst>
              <a:ext uri="{FF2B5EF4-FFF2-40B4-BE49-F238E27FC236}">
                <a16:creationId xmlns:a16="http://schemas.microsoft.com/office/drawing/2014/main" id="{0E1D3105-25CE-5218-E2E6-4CA26608D012}"/>
              </a:ext>
            </a:extLst>
          </p:cNvPr>
          <p:cNvSpPr/>
          <p:nvPr/>
        </p:nvSpPr>
        <p:spPr>
          <a:xfrm>
            <a:off x="3458382" y="970709"/>
            <a:ext cx="1487470" cy="381754"/>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 43</a:t>
            </a:r>
          </a:p>
          <a:p>
            <a:r>
              <a:rPr lang="de-DE" sz="600" dirty="0">
                <a:latin typeface="NexusSansPro-Regular" panose="02010504030101020104" pitchFamily="2" charset="77"/>
              </a:rPr>
              <a:t>Formelle Funktion im NW: </a:t>
            </a:r>
            <a:r>
              <a:rPr lang="de-DE" sz="600" dirty="0">
                <a:solidFill>
                  <a:schemeClr val="tx1"/>
                </a:solidFill>
                <a:latin typeface="NexusSansPro-Regular" panose="02010504030101020104" pitchFamily="2" charset="77"/>
              </a:rPr>
              <a:t>Organisatorin </a:t>
            </a:r>
            <a:endParaRPr lang="de-DE" sz="600" dirty="0">
              <a:latin typeface="NexusSansPro-Regular" panose="02010504030101020104" pitchFamily="2" charset="77"/>
            </a:endParaRP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 </a:t>
            </a:r>
            <a:r>
              <a:rPr lang="de-DE" sz="600" dirty="0">
                <a:solidFill>
                  <a:schemeClr val="tx1"/>
                </a:solidFill>
                <a:latin typeface="NexusSansPro-Regular" panose="02010504030101020104" pitchFamily="2" charset="77"/>
              </a:rPr>
              <a:t>ja</a:t>
            </a:r>
          </a:p>
          <a:p>
            <a:r>
              <a:rPr lang="de-DE" sz="600" dirty="0">
                <a:latin typeface="NexusSansPro-Regular" panose="02010504030101020104" pitchFamily="2" charset="77"/>
              </a:rPr>
              <a:t>Form der Unterstützung: </a:t>
            </a:r>
            <a:r>
              <a:rPr lang="de-DE" sz="600" dirty="0">
                <a:solidFill>
                  <a:schemeClr val="tx1"/>
                </a:solidFill>
                <a:latin typeface="NexusSansPro-Regular" panose="02010504030101020104" pitchFamily="2" charset="77"/>
              </a:rPr>
              <a:t>I</a:t>
            </a:r>
          </a:p>
        </p:txBody>
      </p:sp>
      <p:sp>
        <p:nvSpPr>
          <p:cNvPr id="90" name="Rechteck 89">
            <a:extLst>
              <a:ext uri="{FF2B5EF4-FFF2-40B4-BE49-F238E27FC236}">
                <a16:creationId xmlns:a16="http://schemas.microsoft.com/office/drawing/2014/main" id="{793A2639-B30F-3547-6032-7F84EFF86A8A}"/>
              </a:ext>
            </a:extLst>
          </p:cNvPr>
          <p:cNvSpPr/>
          <p:nvPr/>
        </p:nvSpPr>
        <p:spPr>
          <a:xfrm>
            <a:off x="4357284" y="75100"/>
            <a:ext cx="1487470" cy="381754"/>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 52</a:t>
            </a:r>
          </a:p>
          <a:p>
            <a:r>
              <a:rPr lang="de-DE" sz="600" dirty="0">
                <a:latin typeface="NexusSansPro-Regular" panose="02010504030101020104" pitchFamily="2" charset="77"/>
              </a:rPr>
              <a:t>Formelle Funktion im NW: </a:t>
            </a:r>
            <a:r>
              <a:rPr lang="de-DE" sz="600" dirty="0">
                <a:solidFill>
                  <a:schemeClr val="tx1"/>
                </a:solidFill>
                <a:latin typeface="NexusSansPro-Regular" panose="02010504030101020104" pitchFamily="2" charset="77"/>
              </a:rPr>
              <a:t>keine </a:t>
            </a:r>
            <a:endParaRPr lang="de-DE" sz="600" dirty="0">
              <a:latin typeface="NexusSansPro-Regular" panose="02010504030101020104" pitchFamily="2" charset="77"/>
            </a:endParaRP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 </a:t>
            </a:r>
            <a:r>
              <a:rPr lang="de-DE" sz="600" dirty="0">
                <a:solidFill>
                  <a:schemeClr val="tx1"/>
                </a:solidFill>
                <a:latin typeface="NexusSansPro-Regular" panose="02010504030101020104" pitchFamily="2" charset="77"/>
              </a:rPr>
              <a:t>nein</a:t>
            </a:r>
          </a:p>
          <a:p>
            <a:r>
              <a:rPr lang="de-DE" sz="600" dirty="0">
                <a:latin typeface="NexusSansPro-Regular" panose="02010504030101020104" pitchFamily="2" charset="77"/>
              </a:rPr>
              <a:t>Form der Unterstützung: </a:t>
            </a:r>
            <a:r>
              <a:rPr lang="de-DE" sz="600" dirty="0">
                <a:solidFill>
                  <a:schemeClr val="tx1"/>
                </a:solidFill>
                <a:latin typeface="NexusSansPro-Regular" panose="02010504030101020104" pitchFamily="2" charset="77"/>
              </a:rPr>
              <a:t>00</a:t>
            </a:r>
          </a:p>
        </p:txBody>
      </p:sp>
      <p:sp>
        <p:nvSpPr>
          <p:cNvPr id="91" name="Rechteck 90">
            <a:extLst>
              <a:ext uri="{FF2B5EF4-FFF2-40B4-BE49-F238E27FC236}">
                <a16:creationId xmlns:a16="http://schemas.microsoft.com/office/drawing/2014/main" id="{1ADBA319-BD4C-ECBD-B739-616A49401BF1}"/>
              </a:ext>
            </a:extLst>
          </p:cNvPr>
          <p:cNvSpPr/>
          <p:nvPr/>
        </p:nvSpPr>
        <p:spPr>
          <a:xfrm>
            <a:off x="2163598" y="1770578"/>
            <a:ext cx="1487470" cy="348669"/>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 33</a:t>
            </a:r>
          </a:p>
          <a:p>
            <a:r>
              <a:rPr lang="de-DE" sz="600" dirty="0">
                <a:latin typeface="NexusSansPro-Regular" panose="02010504030101020104" pitchFamily="2" charset="77"/>
              </a:rPr>
              <a:t>Formelle Funktion im NW: </a:t>
            </a:r>
            <a:r>
              <a:rPr lang="de-DE" sz="600" dirty="0">
                <a:solidFill>
                  <a:schemeClr val="tx1"/>
                </a:solidFill>
                <a:latin typeface="NexusSansPro-Regular" panose="02010504030101020104" pitchFamily="2" charset="77"/>
              </a:rPr>
              <a:t>Mitglied </a:t>
            </a:r>
            <a:endParaRPr lang="de-DE" sz="600" dirty="0">
              <a:latin typeface="NexusSansPro-Regular" panose="02010504030101020104" pitchFamily="2" charset="77"/>
            </a:endParaRP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 </a:t>
            </a:r>
            <a:r>
              <a:rPr lang="de-DE" sz="600" dirty="0">
                <a:solidFill>
                  <a:schemeClr val="tx1"/>
                </a:solidFill>
                <a:latin typeface="NexusSansPro-Regular" panose="02010504030101020104" pitchFamily="2" charset="77"/>
              </a:rPr>
              <a:t>ja</a:t>
            </a:r>
          </a:p>
          <a:p>
            <a:r>
              <a:rPr lang="de-DE" sz="600" dirty="0">
                <a:latin typeface="NexusSansPro-Regular" panose="02010504030101020104" pitchFamily="2" charset="77"/>
              </a:rPr>
              <a:t>Form der Unterstützung: </a:t>
            </a:r>
            <a:r>
              <a:rPr lang="de-DE" sz="600" dirty="0">
                <a:solidFill>
                  <a:schemeClr val="tx1"/>
                </a:solidFill>
                <a:latin typeface="NexusSansPro-Regular" panose="02010504030101020104" pitchFamily="2" charset="77"/>
              </a:rPr>
              <a:t>I</a:t>
            </a:r>
          </a:p>
        </p:txBody>
      </p:sp>
      <p:sp>
        <p:nvSpPr>
          <p:cNvPr id="92" name="Rechteck 91">
            <a:extLst>
              <a:ext uri="{FF2B5EF4-FFF2-40B4-BE49-F238E27FC236}">
                <a16:creationId xmlns:a16="http://schemas.microsoft.com/office/drawing/2014/main" id="{A0C7122F-6625-EC40-43D4-F531F5694352}"/>
              </a:ext>
            </a:extLst>
          </p:cNvPr>
          <p:cNvSpPr/>
          <p:nvPr/>
        </p:nvSpPr>
        <p:spPr>
          <a:xfrm>
            <a:off x="2750855" y="4167345"/>
            <a:ext cx="1487470" cy="418115"/>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 49</a:t>
            </a:r>
          </a:p>
          <a:p>
            <a:r>
              <a:rPr lang="de-DE" sz="600" dirty="0">
                <a:latin typeface="NexusSansPro-Regular" panose="02010504030101020104" pitchFamily="2" charset="77"/>
              </a:rPr>
              <a:t>Formelle Funktion im NW: </a:t>
            </a:r>
            <a:r>
              <a:rPr lang="de-DE" sz="600" dirty="0">
                <a:solidFill>
                  <a:schemeClr val="tx1"/>
                </a:solidFill>
                <a:latin typeface="NexusSansPro-Regular" panose="02010504030101020104" pitchFamily="2" charset="77"/>
              </a:rPr>
              <a:t>Moderatorin </a:t>
            </a:r>
            <a:endParaRPr lang="de-DE" sz="600" dirty="0">
              <a:latin typeface="NexusSansPro-Regular" panose="02010504030101020104" pitchFamily="2" charset="77"/>
            </a:endParaRP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 </a:t>
            </a:r>
            <a:r>
              <a:rPr lang="de-DE" sz="600" dirty="0">
                <a:solidFill>
                  <a:schemeClr val="tx1"/>
                </a:solidFill>
                <a:latin typeface="NexusSansPro-Regular" panose="02010504030101020104" pitchFamily="2" charset="77"/>
              </a:rPr>
              <a:t>nein</a:t>
            </a:r>
          </a:p>
          <a:p>
            <a:r>
              <a:rPr lang="de-DE" sz="600" dirty="0">
                <a:latin typeface="NexusSansPro-Regular" panose="02010504030101020104" pitchFamily="2" charset="77"/>
              </a:rPr>
              <a:t>Form der Unterstützung: </a:t>
            </a:r>
            <a:r>
              <a:rPr lang="de-DE" sz="600" dirty="0">
                <a:solidFill>
                  <a:schemeClr val="tx1"/>
                </a:solidFill>
                <a:latin typeface="NexusSansPro-Regular" panose="02010504030101020104" pitchFamily="2" charset="77"/>
              </a:rPr>
              <a:t>FW, I</a:t>
            </a:r>
          </a:p>
        </p:txBody>
      </p:sp>
      <p:sp>
        <p:nvSpPr>
          <p:cNvPr id="41" name="Rechteck 40">
            <a:extLst>
              <a:ext uri="{FF2B5EF4-FFF2-40B4-BE49-F238E27FC236}">
                <a16:creationId xmlns:a16="http://schemas.microsoft.com/office/drawing/2014/main" id="{F1F16930-105B-7313-3EB5-719C97C542EA}"/>
              </a:ext>
            </a:extLst>
          </p:cNvPr>
          <p:cNvSpPr/>
          <p:nvPr/>
        </p:nvSpPr>
        <p:spPr>
          <a:xfrm>
            <a:off x="6573202" y="285085"/>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42" name="Rechteck 41">
            <a:extLst>
              <a:ext uri="{FF2B5EF4-FFF2-40B4-BE49-F238E27FC236}">
                <a16:creationId xmlns:a16="http://schemas.microsoft.com/office/drawing/2014/main" id="{3F7C3E37-D156-3360-69F5-A022ED46CD9D}"/>
              </a:ext>
            </a:extLst>
          </p:cNvPr>
          <p:cNvSpPr/>
          <p:nvPr/>
        </p:nvSpPr>
        <p:spPr>
          <a:xfrm>
            <a:off x="6716785" y="353098"/>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47" name="Rechteck 46">
            <a:extLst>
              <a:ext uri="{FF2B5EF4-FFF2-40B4-BE49-F238E27FC236}">
                <a16:creationId xmlns:a16="http://schemas.microsoft.com/office/drawing/2014/main" id="{76712939-EA11-4385-955C-3BA509163F1C}"/>
              </a:ext>
            </a:extLst>
          </p:cNvPr>
          <p:cNvSpPr/>
          <p:nvPr/>
        </p:nvSpPr>
        <p:spPr>
          <a:xfrm>
            <a:off x="7064408" y="980331"/>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51" name="Rechteck 50">
            <a:extLst>
              <a:ext uri="{FF2B5EF4-FFF2-40B4-BE49-F238E27FC236}">
                <a16:creationId xmlns:a16="http://schemas.microsoft.com/office/drawing/2014/main" id="{22AAE297-5C71-7F22-BCFA-4E8BDABCC598}"/>
              </a:ext>
            </a:extLst>
          </p:cNvPr>
          <p:cNvSpPr/>
          <p:nvPr/>
        </p:nvSpPr>
        <p:spPr>
          <a:xfrm>
            <a:off x="7192877" y="1086129"/>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53" name="Rechteck 52">
            <a:extLst>
              <a:ext uri="{FF2B5EF4-FFF2-40B4-BE49-F238E27FC236}">
                <a16:creationId xmlns:a16="http://schemas.microsoft.com/office/drawing/2014/main" id="{7F586DCF-AFBC-F0A7-5843-49FBDBFA073F}"/>
              </a:ext>
            </a:extLst>
          </p:cNvPr>
          <p:cNvSpPr/>
          <p:nvPr/>
        </p:nvSpPr>
        <p:spPr>
          <a:xfrm>
            <a:off x="7321347" y="1199484"/>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58" name="Rechteck 57">
            <a:extLst>
              <a:ext uri="{FF2B5EF4-FFF2-40B4-BE49-F238E27FC236}">
                <a16:creationId xmlns:a16="http://schemas.microsoft.com/office/drawing/2014/main" id="{C6D96D58-B7D7-FCAC-F996-16F48532C7B8}"/>
              </a:ext>
            </a:extLst>
          </p:cNvPr>
          <p:cNvSpPr/>
          <p:nvPr/>
        </p:nvSpPr>
        <p:spPr>
          <a:xfrm>
            <a:off x="7230663" y="1743590"/>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59" name="Rechteck 58">
            <a:extLst>
              <a:ext uri="{FF2B5EF4-FFF2-40B4-BE49-F238E27FC236}">
                <a16:creationId xmlns:a16="http://schemas.microsoft.com/office/drawing/2014/main" id="{7376FC14-C909-561F-BFA4-630798A2D023}"/>
              </a:ext>
            </a:extLst>
          </p:cNvPr>
          <p:cNvSpPr/>
          <p:nvPr/>
        </p:nvSpPr>
        <p:spPr>
          <a:xfrm>
            <a:off x="7344018" y="1864503"/>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61" name="Rechteck 60">
            <a:extLst>
              <a:ext uri="{FF2B5EF4-FFF2-40B4-BE49-F238E27FC236}">
                <a16:creationId xmlns:a16="http://schemas.microsoft.com/office/drawing/2014/main" id="{A63BC368-A100-873F-3A36-B72B470F78A2}"/>
              </a:ext>
            </a:extLst>
          </p:cNvPr>
          <p:cNvSpPr/>
          <p:nvPr/>
        </p:nvSpPr>
        <p:spPr>
          <a:xfrm>
            <a:off x="7472488" y="2000530"/>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Tree>
    <p:extLst>
      <p:ext uri="{BB962C8B-B14F-4D97-AF65-F5344CB8AC3E}">
        <p14:creationId xmlns:p14="http://schemas.microsoft.com/office/powerpoint/2010/main" val="3348630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Gerade Verbindung mit Pfeil 10">
            <a:extLst>
              <a:ext uri="{FF2B5EF4-FFF2-40B4-BE49-F238E27FC236}">
                <a16:creationId xmlns:a16="http://schemas.microsoft.com/office/drawing/2014/main" id="{73748658-1908-2AEF-C09D-238BD553A400}"/>
              </a:ext>
            </a:extLst>
          </p:cNvPr>
          <p:cNvCxnSpPr/>
          <p:nvPr/>
        </p:nvCxnSpPr>
        <p:spPr>
          <a:xfrm>
            <a:off x="310890" y="2101209"/>
            <a:ext cx="1080120" cy="0"/>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16F421E7-7102-FD5D-D89E-618C42ECA2C2}"/>
              </a:ext>
            </a:extLst>
          </p:cNvPr>
          <p:cNvCxnSpPr/>
          <p:nvPr/>
        </p:nvCxnSpPr>
        <p:spPr>
          <a:xfrm>
            <a:off x="315802" y="1046152"/>
            <a:ext cx="1080120" cy="0"/>
          </a:xfrm>
          <a:prstGeom prst="straightConnector1">
            <a:avLst/>
          </a:prstGeom>
          <a:ln w="63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Rechteck 33">
            <a:extLst>
              <a:ext uri="{FF2B5EF4-FFF2-40B4-BE49-F238E27FC236}">
                <a16:creationId xmlns:a16="http://schemas.microsoft.com/office/drawing/2014/main" id="{348D8B8B-3A9E-3ADF-478A-74C394C284C5}"/>
              </a:ext>
            </a:extLst>
          </p:cNvPr>
          <p:cNvSpPr/>
          <p:nvPr/>
        </p:nvSpPr>
        <p:spPr>
          <a:xfrm>
            <a:off x="107504" y="4833240"/>
            <a:ext cx="2792513" cy="643233"/>
          </a:xfrm>
          <a:prstGeom prst="rect">
            <a:avLst/>
          </a:prstGeom>
          <a:solidFill>
            <a:schemeClr val="accent4"/>
          </a:solidFill>
          <a:ln w="19050">
            <a:solidFill>
              <a:schemeClr val="accent4"/>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900" dirty="0">
                <a:latin typeface="NexusSansPro-Regular" panose="02010504030101020104" pitchFamily="2" charset="77"/>
              </a:rPr>
              <a:t>Die Pfeile können Sie mit der Tastenkombination </a:t>
            </a:r>
            <a:r>
              <a:rPr lang="de-DE" sz="900" dirty="0" err="1">
                <a:latin typeface="NexusSansPro-Regular" panose="02010504030101020104" pitchFamily="2" charset="77"/>
              </a:rPr>
              <a:t>strg</a:t>
            </a:r>
            <a:r>
              <a:rPr lang="de-DE" sz="900" dirty="0">
                <a:latin typeface="NexusSansPro-Regular" panose="02010504030101020104" pitchFamily="2" charset="77"/>
              </a:rPr>
              <a:t> + c kopieren, und mit </a:t>
            </a:r>
            <a:r>
              <a:rPr lang="de-DE" sz="900" dirty="0" err="1">
                <a:latin typeface="NexusSansPro-Regular" panose="02010504030101020104" pitchFamily="2" charset="77"/>
              </a:rPr>
              <a:t>strg</a:t>
            </a:r>
            <a:r>
              <a:rPr lang="de-DE" sz="900" dirty="0">
                <a:latin typeface="NexusSansPro-Regular" panose="02010504030101020104" pitchFamily="2" charset="77"/>
              </a:rPr>
              <a:t> + v einfügen. Sie müssen keine eigenen Pfeile erstellen.</a:t>
            </a:r>
          </a:p>
        </p:txBody>
      </p:sp>
      <p:sp>
        <p:nvSpPr>
          <p:cNvPr id="35" name="Rechteck 34">
            <a:extLst>
              <a:ext uri="{FF2B5EF4-FFF2-40B4-BE49-F238E27FC236}">
                <a16:creationId xmlns:a16="http://schemas.microsoft.com/office/drawing/2014/main" id="{939B12EE-21F8-F049-9C12-EE3AA03F6974}"/>
              </a:ext>
            </a:extLst>
          </p:cNvPr>
          <p:cNvSpPr/>
          <p:nvPr/>
        </p:nvSpPr>
        <p:spPr>
          <a:xfrm>
            <a:off x="7525816" y="2760245"/>
            <a:ext cx="2384633" cy="919154"/>
          </a:xfrm>
          <a:prstGeom prst="rect">
            <a:avLst/>
          </a:prstGeom>
          <a:solidFill>
            <a:schemeClr val="accent4"/>
          </a:solidFill>
          <a:ln w="19050">
            <a:solidFill>
              <a:schemeClr val="accent4"/>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900" dirty="0">
                <a:latin typeface="NexusSansPro-Regular" panose="02010504030101020104" pitchFamily="2" charset="77"/>
              </a:rPr>
              <a:t>Ziehen Sie die bereits erstellen Netzwerkkarten mit gedrückter Maustaste in den jeweiligen Bereich. Falls die Karten nicht ausreichen können Sie diese mit </a:t>
            </a:r>
            <a:r>
              <a:rPr lang="de-DE" sz="900" dirty="0" err="1">
                <a:latin typeface="NexusSansPro-Regular" panose="02010504030101020104" pitchFamily="2" charset="77"/>
              </a:rPr>
              <a:t>strg</a:t>
            </a:r>
            <a:r>
              <a:rPr lang="de-DE" sz="900" dirty="0">
                <a:latin typeface="NexusSansPro-Regular" panose="02010504030101020104" pitchFamily="2" charset="77"/>
              </a:rPr>
              <a:t> +c und </a:t>
            </a:r>
            <a:r>
              <a:rPr lang="de-DE" sz="900" dirty="0" err="1">
                <a:latin typeface="NexusSansPro-Regular" panose="02010504030101020104" pitchFamily="2" charset="77"/>
              </a:rPr>
              <a:t>strg+v</a:t>
            </a:r>
            <a:r>
              <a:rPr lang="de-DE" sz="900" dirty="0">
                <a:latin typeface="NexusSansPro-Regular" panose="02010504030101020104" pitchFamily="2" charset="77"/>
              </a:rPr>
              <a:t> vermehren. Sie müssen nicht alle Karten nutzen.</a:t>
            </a:r>
          </a:p>
        </p:txBody>
      </p:sp>
      <p:sp>
        <p:nvSpPr>
          <p:cNvPr id="48" name="Textfeld 47">
            <a:extLst>
              <a:ext uri="{FF2B5EF4-FFF2-40B4-BE49-F238E27FC236}">
                <a16:creationId xmlns:a16="http://schemas.microsoft.com/office/drawing/2014/main" id="{89C3FE70-B51D-5414-2A1D-9A946017A182}"/>
              </a:ext>
            </a:extLst>
          </p:cNvPr>
          <p:cNvSpPr txBox="1"/>
          <p:nvPr/>
        </p:nvSpPr>
        <p:spPr>
          <a:xfrm>
            <a:off x="0" y="-334900"/>
            <a:ext cx="3275856" cy="369332"/>
          </a:xfrm>
          <a:prstGeom prst="rect">
            <a:avLst/>
          </a:prstGeom>
          <a:solidFill>
            <a:schemeClr val="accent4"/>
          </a:solidFill>
          <a:ln>
            <a:solidFill>
              <a:schemeClr val="accent4"/>
            </a:solidFill>
          </a:ln>
        </p:spPr>
        <p:txBody>
          <a:bodyPr wrap="square" rtlCol="0">
            <a:spAutoFit/>
          </a:bodyPr>
          <a:lstStyle/>
          <a:p>
            <a:r>
              <a:rPr lang="de-DE" dirty="0">
                <a:solidFill>
                  <a:schemeClr val="bg1"/>
                </a:solidFill>
                <a:latin typeface="NexusSansPro-Regular" panose="02010504030101020104" pitchFamily="2" charset="77"/>
              </a:rPr>
              <a:t>Ihr eigenes Netzwerkpanorama</a:t>
            </a:r>
          </a:p>
        </p:txBody>
      </p:sp>
      <p:cxnSp>
        <p:nvCxnSpPr>
          <p:cNvPr id="45" name="Gerade Verbindung mit Pfeil 44">
            <a:extLst>
              <a:ext uri="{FF2B5EF4-FFF2-40B4-BE49-F238E27FC236}">
                <a16:creationId xmlns:a16="http://schemas.microsoft.com/office/drawing/2014/main" id="{FF1FD9BF-D189-347E-73EC-799626316686}"/>
              </a:ext>
            </a:extLst>
          </p:cNvPr>
          <p:cNvCxnSpPr>
            <a:cxnSpLocks/>
          </p:cNvCxnSpPr>
          <p:nvPr/>
        </p:nvCxnSpPr>
        <p:spPr>
          <a:xfrm>
            <a:off x="332118" y="3219822"/>
            <a:ext cx="1080120" cy="0"/>
          </a:xfrm>
          <a:prstGeom prst="straightConnector1">
            <a:avLst/>
          </a:prstGeom>
          <a:ln w="444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a:extLst>
              <a:ext uri="{FF2B5EF4-FFF2-40B4-BE49-F238E27FC236}">
                <a16:creationId xmlns:a16="http://schemas.microsoft.com/office/drawing/2014/main" id="{628BC7B3-36D3-9654-3E6D-23DFFD67139D}"/>
              </a:ext>
            </a:extLst>
          </p:cNvPr>
          <p:cNvCxnSpPr>
            <a:cxnSpLocks/>
          </p:cNvCxnSpPr>
          <p:nvPr/>
        </p:nvCxnSpPr>
        <p:spPr>
          <a:xfrm>
            <a:off x="251520" y="4486194"/>
            <a:ext cx="1241316" cy="0"/>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29" name="Rechteck 28">
            <a:extLst>
              <a:ext uri="{FF2B5EF4-FFF2-40B4-BE49-F238E27FC236}">
                <a16:creationId xmlns:a16="http://schemas.microsoft.com/office/drawing/2014/main" id="{A7F370D9-211B-6703-F90C-A95AD9E40D4E}"/>
              </a:ext>
            </a:extLst>
          </p:cNvPr>
          <p:cNvSpPr/>
          <p:nvPr/>
        </p:nvSpPr>
        <p:spPr>
          <a:xfrm>
            <a:off x="6459846" y="217072"/>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30" name="Rechteck 29">
            <a:extLst>
              <a:ext uri="{FF2B5EF4-FFF2-40B4-BE49-F238E27FC236}">
                <a16:creationId xmlns:a16="http://schemas.microsoft.com/office/drawing/2014/main" id="{53058BA8-1580-AC4F-1702-63CEB1F1F635}"/>
              </a:ext>
            </a:extLst>
          </p:cNvPr>
          <p:cNvSpPr/>
          <p:nvPr/>
        </p:nvSpPr>
        <p:spPr>
          <a:xfrm>
            <a:off x="6573202" y="285085"/>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31" name="Rechteck 30">
            <a:extLst>
              <a:ext uri="{FF2B5EF4-FFF2-40B4-BE49-F238E27FC236}">
                <a16:creationId xmlns:a16="http://schemas.microsoft.com/office/drawing/2014/main" id="{052A0C57-4A15-D9E7-24E3-51AD332AA238}"/>
              </a:ext>
            </a:extLst>
          </p:cNvPr>
          <p:cNvSpPr/>
          <p:nvPr/>
        </p:nvSpPr>
        <p:spPr>
          <a:xfrm>
            <a:off x="6716785" y="353098"/>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32" name="Rechteck 31">
            <a:extLst>
              <a:ext uri="{FF2B5EF4-FFF2-40B4-BE49-F238E27FC236}">
                <a16:creationId xmlns:a16="http://schemas.microsoft.com/office/drawing/2014/main" id="{88FC2F63-A268-931C-8539-3FC38CE9EB79}"/>
              </a:ext>
            </a:extLst>
          </p:cNvPr>
          <p:cNvSpPr/>
          <p:nvPr/>
        </p:nvSpPr>
        <p:spPr>
          <a:xfrm>
            <a:off x="7064408" y="980331"/>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33" name="Rechteck 32">
            <a:extLst>
              <a:ext uri="{FF2B5EF4-FFF2-40B4-BE49-F238E27FC236}">
                <a16:creationId xmlns:a16="http://schemas.microsoft.com/office/drawing/2014/main" id="{2AF47B77-EBC4-8072-BACF-B3C0EB70B639}"/>
              </a:ext>
            </a:extLst>
          </p:cNvPr>
          <p:cNvSpPr/>
          <p:nvPr/>
        </p:nvSpPr>
        <p:spPr>
          <a:xfrm>
            <a:off x="7192877" y="1086129"/>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36" name="Rechteck 35">
            <a:extLst>
              <a:ext uri="{FF2B5EF4-FFF2-40B4-BE49-F238E27FC236}">
                <a16:creationId xmlns:a16="http://schemas.microsoft.com/office/drawing/2014/main" id="{7D209856-8CB5-BC33-DB17-9E1977B0E2B8}"/>
              </a:ext>
            </a:extLst>
          </p:cNvPr>
          <p:cNvSpPr/>
          <p:nvPr/>
        </p:nvSpPr>
        <p:spPr>
          <a:xfrm>
            <a:off x="7321347" y="1199484"/>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37" name="Rechteck 36">
            <a:extLst>
              <a:ext uri="{FF2B5EF4-FFF2-40B4-BE49-F238E27FC236}">
                <a16:creationId xmlns:a16="http://schemas.microsoft.com/office/drawing/2014/main" id="{4679C02E-53EA-FFBF-C5B3-588FEB85DCBB}"/>
              </a:ext>
            </a:extLst>
          </p:cNvPr>
          <p:cNvSpPr/>
          <p:nvPr/>
        </p:nvSpPr>
        <p:spPr>
          <a:xfrm>
            <a:off x="7230663" y="1743590"/>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38" name="Rechteck 37">
            <a:extLst>
              <a:ext uri="{FF2B5EF4-FFF2-40B4-BE49-F238E27FC236}">
                <a16:creationId xmlns:a16="http://schemas.microsoft.com/office/drawing/2014/main" id="{01FE6E3A-4410-F230-0704-A7ADDD7FA01D}"/>
              </a:ext>
            </a:extLst>
          </p:cNvPr>
          <p:cNvSpPr/>
          <p:nvPr/>
        </p:nvSpPr>
        <p:spPr>
          <a:xfrm>
            <a:off x="7344018" y="1864503"/>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39" name="Rechteck 38">
            <a:extLst>
              <a:ext uri="{FF2B5EF4-FFF2-40B4-BE49-F238E27FC236}">
                <a16:creationId xmlns:a16="http://schemas.microsoft.com/office/drawing/2014/main" id="{0EB18A46-DA72-CB8A-DE8E-C402A8159E41}"/>
              </a:ext>
            </a:extLst>
          </p:cNvPr>
          <p:cNvSpPr/>
          <p:nvPr/>
        </p:nvSpPr>
        <p:spPr>
          <a:xfrm>
            <a:off x="7472488" y="2000530"/>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40" name="Rechteck 39">
            <a:extLst>
              <a:ext uri="{FF2B5EF4-FFF2-40B4-BE49-F238E27FC236}">
                <a16:creationId xmlns:a16="http://schemas.microsoft.com/office/drawing/2014/main" id="{1FB9BF56-D4E0-F11D-CF3B-CA8B8E8374C8}"/>
              </a:ext>
            </a:extLst>
          </p:cNvPr>
          <p:cNvSpPr/>
          <p:nvPr/>
        </p:nvSpPr>
        <p:spPr>
          <a:xfrm>
            <a:off x="6842515" y="455968"/>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
        <p:nvSpPr>
          <p:cNvPr id="41" name="Rechteck 40">
            <a:extLst>
              <a:ext uri="{FF2B5EF4-FFF2-40B4-BE49-F238E27FC236}">
                <a16:creationId xmlns:a16="http://schemas.microsoft.com/office/drawing/2014/main" id="{68184CFE-A0B0-360B-082B-4A3C51CE3D06}"/>
              </a:ext>
            </a:extLst>
          </p:cNvPr>
          <p:cNvSpPr/>
          <p:nvPr/>
        </p:nvSpPr>
        <p:spPr>
          <a:xfrm>
            <a:off x="7585204" y="2173909"/>
            <a:ext cx="1487470" cy="412958"/>
          </a:xfrm>
          <a:prstGeom prst="rect">
            <a:avLst/>
          </a:prstGeom>
          <a:gradFill flip="none" rotWithShape="1">
            <a:gsLst>
              <a:gs pos="89000">
                <a:srgbClr val="969696"/>
              </a:gs>
              <a:gs pos="91000">
                <a:srgbClr val="BE1E3B"/>
              </a:gs>
            </a:gsLst>
            <a:lin ang="13500000" scaled="1"/>
            <a:tileRect/>
          </a:gradFill>
          <a:ln w="6350">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de-DE" sz="600" dirty="0">
                <a:latin typeface="NexusSansPro-Regular" panose="02010504030101020104" pitchFamily="2" charset="77"/>
              </a:rPr>
              <a:t>Alter:</a:t>
            </a:r>
          </a:p>
          <a:p>
            <a:r>
              <a:rPr lang="de-DE" sz="600" dirty="0">
                <a:latin typeface="NexusSansPro-Regular" panose="02010504030101020104" pitchFamily="2" charset="77"/>
              </a:rPr>
              <a:t>Formelle Funktion im NW:</a:t>
            </a:r>
          </a:p>
          <a:p>
            <a:r>
              <a:rPr lang="de-DE" sz="600" dirty="0">
                <a:latin typeface="NexusSansPro-Regular" panose="02010504030101020104" pitchFamily="2" charset="77"/>
              </a:rPr>
              <a:t>Wichtig für </a:t>
            </a:r>
            <a:r>
              <a:rPr lang="de-DE" sz="600" dirty="0" err="1">
                <a:latin typeface="NexusSansPro-Regular" panose="02010504030101020104" pitchFamily="2" charset="77"/>
              </a:rPr>
              <a:t>berufl</a:t>
            </a:r>
            <a:r>
              <a:rPr lang="de-DE" sz="600" dirty="0">
                <a:latin typeface="NexusSansPro-Regular" panose="02010504030101020104" pitchFamily="2" charset="77"/>
              </a:rPr>
              <a:t>. Vorankommen?:</a:t>
            </a:r>
            <a:endParaRPr lang="de-DE" sz="600" dirty="0">
              <a:solidFill>
                <a:schemeClr val="tx1"/>
              </a:solidFill>
              <a:latin typeface="NexusSansPro-Regular" panose="02010504030101020104" pitchFamily="2" charset="77"/>
            </a:endParaRPr>
          </a:p>
          <a:p>
            <a:r>
              <a:rPr lang="de-DE" sz="600" dirty="0">
                <a:latin typeface="NexusSansPro-Regular" panose="02010504030101020104" pitchFamily="2" charset="77"/>
              </a:rPr>
              <a:t>Form der Unterstützung:</a:t>
            </a:r>
            <a:endParaRPr lang="de-DE" sz="600" dirty="0">
              <a:solidFill>
                <a:schemeClr val="tx1"/>
              </a:solidFill>
              <a:latin typeface="NexusSansPro-Regular" panose="02010504030101020104" pitchFamily="2" charset="77"/>
            </a:endParaRPr>
          </a:p>
        </p:txBody>
      </p:sp>
    </p:spTree>
    <p:extLst>
      <p:ext uri="{BB962C8B-B14F-4D97-AF65-F5344CB8AC3E}">
        <p14:creationId xmlns:p14="http://schemas.microsoft.com/office/powerpoint/2010/main" val="3971926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74A49A-6A7C-4813-A279-0C16E18B3BE2}"/>
              </a:ext>
            </a:extLst>
          </p:cNvPr>
          <p:cNvSpPr>
            <a:spLocks noGrp="1"/>
          </p:cNvSpPr>
          <p:nvPr>
            <p:ph type="title"/>
          </p:nvPr>
        </p:nvSpPr>
        <p:spPr/>
        <p:txBody>
          <a:bodyPr/>
          <a:lstStyle/>
          <a:p>
            <a:r>
              <a:rPr lang="de-DE" dirty="0">
                <a:latin typeface="NexusSansPro-Regular" panose="02010504030101020104" pitchFamily="2" charset="77"/>
              </a:rPr>
              <a:t>Finale Einschätzung </a:t>
            </a:r>
          </a:p>
        </p:txBody>
      </p:sp>
      <p:sp>
        <p:nvSpPr>
          <p:cNvPr id="3" name="Inhaltsplatzhalter 2">
            <a:extLst>
              <a:ext uri="{FF2B5EF4-FFF2-40B4-BE49-F238E27FC236}">
                <a16:creationId xmlns:a16="http://schemas.microsoft.com/office/drawing/2014/main" id="{F8E7E932-0810-42CF-BB00-BD2BCCECC8F6}"/>
              </a:ext>
            </a:extLst>
          </p:cNvPr>
          <p:cNvSpPr>
            <a:spLocks noGrp="1"/>
          </p:cNvSpPr>
          <p:nvPr>
            <p:ph idx="1"/>
          </p:nvPr>
        </p:nvSpPr>
        <p:spPr>
          <a:xfrm>
            <a:off x="431800" y="900000"/>
            <a:ext cx="8375650" cy="2495611"/>
          </a:xfrm>
        </p:spPr>
        <p:txBody>
          <a:bodyPr/>
          <a:lstStyle/>
          <a:p>
            <a:r>
              <a:rPr lang="de-DE" sz="1800" dirty="0">
                <a:effectLst/>
                <a:latin typeface="NexusSansPro-Regular" panose="02010504030101020104" pitchFamily="2" charset="77"/>
                <a:ea typeface="SimSun" panose="02010600030101010101" pitchFamily="2" charset="-122"/>
              </a:rPr>
              <a:t>Wenn Sie sich nun Ihr Netzwerk noch einmal ansehen – wie gut fühlen Sie sich durch diese Menschen insgesam</a:t>
            </a:r>
            <a:r>
              <a:rPr lang="de-DE" sz="1800" dirty="0">
                <a:latin typeface="NexusSansPro-Regular" panose="02010504030101020104" pitchFamily="2" charset="77"/>
                <a:ea typeface="SimSun" panose="02010600030101010101" pitchFamily="2" charset="-122"/>
              </a:rPr>
              <a:t>t </a:t>
            </a:r>
            <a:r>
              <a:rPr lang="de-DE" sz="1800" dirty="0">
                <a:effectLst/>
                <a:latin typeface="NexusSansPro-Regular" panose="02010504030101020104" pitchFamily="2" charset="77"/>
                <a:ea typeface="SimSun" panose="02010600030101010101" pitchFamily="2" charset="-122"/>
              </a:rPr>
              <a:t>unterstützt?</a:t>
            </a:r>
          </a:p>
          <a:p>
            <a:endParaRPr lang="de-DE" sz="1800" dirty="0">
              <a:latin typeface="Calibri" panose="020F0502020204030204" pitchFamily="34" charset="0"/>
              <a:ea typeface="SimSun" panose="02010600030101010101" pitchFamily="2" charset="-122"/>
            </a:endParaRPr>
          </a:p>
          <a:p>
            <a:r>
              <a:rPr lang="de-DE" sz="1100" dirty="0">
                <a:latin typeface="NexusSansPro-Regular" panose="02010504030101020104" pitchFamily="2" charset="77"/>
                <a:ea typeface="SimSun" panose="02010600030101010101" pitchFamily="2" charset="-122"/>
              </a:rPr>
              <a:t>Bitte ziehen Sie das schwarze Kreuz mit gedrückter Maustaste in das jeweilige Feld von 1 (sehr gut) bis 6 (ungenügend), dem Sie zustimmen.</a:t>
            </a:r>
          </a:p>
          <a:p>
            <a:endParaRPr lang="de-DE" sz="1800" dirty="0">
              <a:latin typeface="Calibri" panose="020F0502020204030204" pitchFamily="34" charset="0"/>
              <a:ea typeface="SimSun" panose="02010600030101010101" pitchFamily="2" charset="-122"/>
            </a:endParaRPr>
          </a:p>
          <a:p>
            <a:endParaRPr lang="de-DE" sz="1800" dirty="0">
              <a:latin typeface="Calibri" panose="020F0502020204030204" pitchFamily="34" charset="0"/>
              <a:ea typeface="SimSun" panose="02010600030101010101" pitchFamily="2" charset="-122"/>
            </a:endParaRPr>
          </a:p>
          <a:p>
            <a:endParaRPr lang="de-DE" sz="1400" dirty="0">
              <a:latin typeface="NexusSansPro-Regular" panose="02010504030101020104" pitchFamily="2" charset="77"/>
              <a:ea typeface="SimSun" panose="02010600030101010101" pitchFamily="2" charset="-122"/>
            </a:endParaRPr>
          </a:p>
          <a:p>
            <a:endParaRPr lang="de-DE" dirty="0"/>
          </a:p>
        </p:txBody>
      </p:sp>
      <p:graphicFrame>
        <p:nvGraphicFramePr>
          <p:cNvPr id="9" name="Objekt 8">
            <a:extLst>
              <a:ext uri="{FF2B5EF4-FFF2-40B4-BE49-F238E27FC236}">
                <a16:creationId xmlns:a16="http://schemas.microsoft.com/office/drawing/2014/main" id="{9890A205-F684-4AC2-9893-965C96234207}"/>
              </a:ext>
            </a:extLst>
          </p:cNvPr>
          <p:cNvGraphicFramePr>
            <a:graphicFrameLocks noChangeAspect="1"/>
          </p:cNvGraphicFramePr>
          <p:nvPr>
            <p:extLst>
              <p:ext uri="{D42A27DB-BD31-4B8C-83A1-F6EECF244321}">
                <p14:modId xmlns:p14="http://schemas.microsoft.com/office/powerpoint/2010/main" val="4052041782"/>
              </p:ext>
            </p:extLst>
          </p:nvPr>
        </p:nvGraphicFramePr>
        <p:xfrm>
          <a:off x="1688306" y="2283718"/>
          <a:ext cx="5767388" cy="914400"/>
        </p:xfrm>
        <a:graphic>
          <a:graphicData uri="http://schemas.openxmlformats.org/presentationml/2006/ole">
            <mc:AlternateContent xmlns:mc="http://schemas.openxmlformats.org/markup-compatibility/2006">
              <mc:Choice xmlns:v="urn:schemas-microsoft-com:vml" Requires="v">
                <p:oleObj name="Document" r:id="rId2" imgW="5757845" imgH="921628" progId="Word.Document.12">
                  <p:embed/>
                </p:oleObj>
              </mc:Choice>
              <mc:Fallback>
                <p:oleObj name="Document" r:id="rId2" imgW="5757845" imgH="921628" progId="Word.Document.12">
                  <p:embed/>
                  <p:pic>
                    <p:nvPicPr>
                      <p:cNvPr id="0" name=""/>
                      <p:cNvPicPr/>
                      <p:nvPr/>
                    </p:nvPicPr>
                    <p:blipFill>
                      <a:blip r:embed="rId3"/>
                      <a:stretch>
                        <a:fillRect/>
                      </a:stretch>
                    </p:blipFill>
                    <p:spPr>
                      <a:xfrm>
                        <a:off x="1688306" y="2283718"/>
                        <a:ext cx="5767388" cy="914400"/>
                      </a:xfrm>
                      <a:prstGeom prst="rect">
                        <a:avLst/>
                      </a:prstGeom>
                    </p:spPr>
                  </p:pic>
                </p:oleObj>
              </mc:Fallback>
            </mc:AlternateContent>
          </a:graphicData>
        </a:graphic>
      </p:graphicFrame>
      <p:pic>
        <p:nvPicPr>
          <p:cNvPr id="11" name="Grafik 10" descr="Schließen mit einfarbiger Füllung">
            <a:extLst>
              <a:ext uri="{FF2B5EF4-FFF2-40B4-BE49-F238E27FC236}">
                <a16:creationId xmlns:a16="http://schemas.microsoft.com/office/drawing/2014/main" id="{A48B6D38-C647-4027-8D69-7728A5594C1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24128" y="3600299"/>
            <a:ext cx="547737" cy="547737"/>
          </a:xfrm>
          <a:prstGeom prst="rect">
            <a:avLst/>
          </a:prstGeom>
        </p:spPr>
      </p:pic>
      <p:sp>
        <p:nvSpPr>
          <p:cNvPr id="4" name="Textfeld 3">
            <a:extLst>
              <a:ext uri="{FF2B5EF4-FFF2-40B4-BE49-F238E27FC236}">
                <a16:creationId xmlns:a16="http://schemas.microsoft.com/office/drawing/2014/main" id="{CC85C1FB-31A7-01AE-4264-20B64778262E}"/>
              </a:ext>
            </a:extLst>
          </p:cNvPr>
          <p:cNvSpPr txBox="1"/>
          <p:nvPr/>
        </p:nvSpPr>
        <p:spPr>
          <a:xfrm>
            <a:off x="6767736" y="3504836"/>
            <a:ext cx="2376264" cy="738664"/>
          </a:xfrm>
          <a:prstGeom prst="rect">
            <a:avLst/>
          </a:prstGeom>
          <a:noFill/>
        </p:spPr>
        <p:txBody>
          <a:bodyPr wrap="square" numCol="2" rtlCol="0">
            <a:spAutoFit/>
          </a:bodyPr>
          <a:lstStyle/>
          <a:p>
            <a:r>
              <a:rPr lang="de-DE" sz="1050" dirty="0">
                <a:latin typeface="NexusSansPro-Regular" panose="02010504030101020104" pitchFamily="2" charset="77"/>
                <a:ea typeface="SimSun" panose="02010600030101010101" pitchFamily="2" charset="-122"/>
              </a:rPr>
              <a:t>1 = sehr gut </a:t>
            </a:r>
          </a:p>
          <a:p>
            <a:r>
              <a:rPr lang="de-DE" sz="1050" dirty="0">
                <a:latin typeface="NexusSansPro-Regular" panose="02010504030101020104" pitchFamily="2" charset="77"/>
                <a:ea typeface="SimSun" panose="02010600030101010101" pitchFamily="2" charset="-122"/>
              </a:rPr>
              <a:t>2 = gut</a:t>
            </a:r>
          </a:p>
          <a:p>
            <a:r>
              <a:rPr lang="de-DE" sz="1050" dirty="0">
                <a:latin typeface="NexusSansPro-Regular" panose="02010504030101020104" pitchFamily="2" charset="77"/>
                <a:ea typeface="SimSun" panose="02010600030101010101" pitchFamily="2" charset="-122"/>
              </a:rPr>
              <a:t>3 = befriedigend</a:t>
            </a:r>
          </a:p>
          <a:p>
            <a:r>
              <a:rPr lang="de-DE" sz="1050" dirty="0">
                <a:latin typeface="NexusSansPro-Regular" panose="02010504030101020104" pitchFamily="2" charset="77"/>
                <a:ea typeface="SimSun" panose="02010600030101010101" pitchFamily="2" charset="-122"/>
              </a:rPr>
              <a:t>4 = ausreichend</a:t>
            </a:r>
          </a:p>
          <a:p>
            <a:r>
              <a:rPr lang="de-DE" sz="1050" dirty="0">
                <a:latin typeface="NexusSansPro-Regular" panose="02010504030101020104" pitchFamily="2" charset="77"/>
                <a:ea typeface="SimSun" panose="02010600030101010101" pitchFamily="2" charset="-122"/>
              </a:rPr>
              <a:t>5 = unbefriedigend</a:t>
            </a:r>
          </a:p>
          <a:p>
            <a:r>
              <a:rPr lang="de-DE" sz="1050" dirty="0">
                <a:latin typeface="NexusSansPro-Regular" panose="02010504030101020104" pitchFamily="2" charset="77"/>
                <a:ea typeface="SimSun" panose="02010600030101010101" pitchFamily="2" charset="-122"/>
              </a:rPr>
              <a:t>6 = ungenügend</a:t>
            </a:r>
          </a:p>
          <a:p>
            <a:endParaRPr lang="de-DE" sz="1200" dirty="0"/>
          </a:p>
        </p:txBody>
      </p:sp>
    </p:spTree>
    <p:extLst>
      <p:ext uri="{BB962C8B-B14F-4D97-AF65-F5344CB8AC3E}">
        <p14:creationId xmlns:p14="http://schemas.microsoft.com/office/powerpoint/2010/main" val="2636176955"/>
      </p:ext>
    </p:extLst>
  </p:cSld>
  <p:clrMapOvr>
    <a:masterClrMapping/>
  </p:clrMapOvr>
</p:sld>
</file>

<file path=ppt/theme/theme1.xml><?xml version="1.0" encoding="utf-8"?>
<a:theme xmlns:a="http://schemas.openxmlformats.org/drawingml/2006/main" name="TUBraunschweig_PPT2007_Folienpool_16_9">
  <a:themeElements>
    <a:clrScheme name="TU Braunschweig">
      <a:dk1>
        <a:srgbClr val="000000"/>
      </a:dk1>
      <a:lt1>
        <a:srgbClr val="FFFFFF"/>
      </a:lt1>
      <a:dk2>
        <a:srgbClr val="000000"/>
      </a:dk2>
      <a:lt2>
        <a:srgbClr val="DDDDDD"/>
      </a:lt2>
      <a:accent1>
        <a:srgbClr val="BE1E3C"/>
      </a:accent1>
      <a:accent2>
        <a:srgbClr val="4DA6CB"/>
      </a:accent2>
      <a:accent3>
        <a:srgbClr val="ADBF4D"/>
      </a:accent3>
      <a:accent4>
        <a:srgbClr val="FA6E00"/>
      </a:accent4>
      <a:accent5>
        <a:srgbClr val="407E97"/>
      </a:accent5>
      <a:accent6>
        <a:srgbClr val="984098"/>
      </a:accent6>
      <a:hlink>
        <a:srgbClr val="BE1E3C"/>
      </a:hlink>
      <a:folHlink>
        <a:srgbClr val="760054"/>
      </a:folHlink>
    </a:clrScheme>
    <a:fontScheme name="Standarddesign">
      <a:majorFont>
        <a:latin typeface="Arial"/>
        <a:ea typeface=""/>
        <a:cs typeface=""/>
      </a:majorFont>
      <a:minorFont>
        <a:latin typeface="Arial"/>
        <a:ea typeface=""/>
        <a:cs typeface=""/>
      </a:minorFont>
    </a:fontScheme>
    <a:fmtScheme name="Galathea">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spPr>
      <a:bodyPr rtlCol="0" anchor="ctr"/>
      <a:lstStyle>
        <a:defPPr algn="ctr">
          <a:defRPr dirty="0" smtClean="0"/>
        </a:defPPr>
      </a:lstStyle>
      <a:style>
        <a:lnRef idx="2">
          <a:schemeClr val="accent5">
            <a:shade val="50000"/>
          </a:schemeClr>
        </a:lnRef>
        <a:fillRef idx="1">
          <a:schemeClr val="accent5"/>
        </a:fillRef>
        <a:effectRef idx="0">
          <a:schemeClr val="accent5"/>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TU Braunschweig">
        <a:dk1>
          <a:srgbClr val="000000"/>
        </a:dk1>
        <a:lt1>
          <a:srgbClr val="FFFFFF"/>
        </a:lt1>
        <a:dk2>
          <a:srgbClr val="000000"/>
        </a:dk2>
        <a:lt2>
          <a:srgbClr val="DDDDDD"/>
        </a:lt2>
        <a:accent1>
          <a:srgbClr val="BE1E3C"/>
        </a:accent1>
        <a:accent2>
          <a:srgbClr val="4DA6CB"/>
        </a:accent2>
        <a:accent3>
          <a:srgbClr val="ADBF4D"/>
        </a:accent3>
        <a:accent4>
          <a:srgbClr val="FA6E00"/>
        </a:accent4>
        <a:accent5>
          <a:srgbClr val="407E97"/>
        </a:accent5>
        <a:accent6>
          <a:srgbClr val="984098"/>
        </a:accent6>
        <a:hlink>
          <a:srgbClr val="BE1E3C"/>
        </a:hlink>
        <a:folHlink>
          <a:srgbClr val="76005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UBraunschweig_PPT2007_Folienpool_16_9">
  <a:themeElements>
    <a:clrScheme name="TU Braunschweig">
      <a:dk1>
        <a:srgbClr val="000000"/>
      </a:dk1>
      <a:lt1>
        <a:srgbClr val="FFFFFF"/>
      </a:lt1>
      <a:dk2>
        <a:srgbClr val="000000"/>
      </a:dk2>
      <a:lt2>
        <a:srgbClr val="DDDDDD"/>
      </a:lt2>
      <a:accent1>
        <a:srgbClr val="BE1E3C"/>
      </a:accent1>
      <a:accent2>
        <a:srgbClr val="4DA6CB"/>
      </a:accent2>
      <a:accent3>
        <a:srgbClr val="ADBF4D"/>
      </a:accent3>
      <a:accent4>
        <a:srgbClr val="FA6E00"/>
      </a:accent4>
      <a:accent5>
        <a:srgbClr val="407E97"/>
      </a:accent5>
      <a:accent6>
        <a:srgbClr val="984098"/>
      </a:accent6>
      <a:hlink>
        <a:srgbClr val="BE1E3C"/>
      </a:hlink>
      <a:folHlink>
        <a:srgbClr val="760054"/>
      </a:folHlink>
    </a:clrScheme>
    <a:fontScheme name="Standarddesign">
      <a:majorFont>
        <a:latin typeface="Arial"/>
        <a:ea typeface=""/>
        <a:cs typeface=""/>
      </a:majorFont>
      <a:minorFont>
        <a:latin typeface="Arial"/>
        <a:ea typeface=""/>
        <a:cs typeface=""/>
      </a:minorFont>
    </a:fontScheme>
    <a:fmtScheme name="Galathea">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spPr>
      <a:bodyPr rtlCol="0" anchor="ctr"/>
      <a:lstStyle>
        <a:defPPr algn="ctr">
          <a:defRPr dirty="0" smtClean="0"/>
        </a:defPPr>
      </a:lstStyle>
      <a:style>
        <a:lnRef idx="2">
          <a:schemeClr val="accent5">
            <a:shade val="50000"/>
          </a:schemeClr>
        </a:lnRef>
        <a:fillRef idx="1">
          <a:schemeClr val="accent5"/>
        </a:fillRef>
        <a:effectRef idx="0">
          <a:schemeClr val="accent5"/>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TU Braunschweig">
        <a:dk1>
          <a:srgbClr val="000000"/>
        </a:dk1>
        <a:lt1>
          <a:srgbClr val="FFFFFF"/>
        </a:lt1>
        <a:dk2>
          <a:srgbClr val="000000"/>
        </a:dk2>
        <a:lt2>
          <a:srgbClr val="DDDDDD"/>
        </a:lt2>
        <a:accent1>
          <a:srgbClr val="BE1E3C"/>
        </a:accent1>
        <a:accent2>
          <a:srgbClr val="4DA6CB"/>
        </a:accent2>
        <a:accent3>
          <a:srgbClr val="ADBF4D"/>
        </a:accent3>
        <a:accent4>
          <a:srgbClr val="FA6E00"/>
        </a:accent4>
        <a:accent5>
          <a:srgbClr val="407E97"/>
        </a:accent5>
        <a:accent6>
          <a:srgbClr val="984098"/>
        </a:accent6>
        <a:hlink>
          <a:srgbClr val="BE1E3C"/>
        </a:hlink>
        <a:folHlink>
          <a:srgbClr val="760054"/>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B1E84E758DBAF4BB91B2BAE106B1D7F" ma:contentTypeVersion="2" ma:contentTypeDescription="Create a new document." ma:contentTypeScope="" ma:versionID="1d32185064f1e9ae52acb4daa2cda209">
  <xsd:schema xmlns:xsd="http://www.w3.org/2001/XMLSchema" xmlns:xs="http://www.w3.org/2001/XMLSchema" xmlns:p="http://schemas.microsoft.com/office/2006/metadata/properties" xmlns:ns3="5d7777ec-daae-46be-8f31-b6bb141878f2" targetNamespace="http://schemas.microsoft.com/office/2006/metadata/properties" ma:root="true" ma:fieldsID="a7086e63d626212ec8c42a193b969aeb" ns3:_="">
    <xsd:import namespace="5d7777ec-daae-46be-8f31-b6bb141878f2"/>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7777ec-daae-46be-8f31-b6bb141878f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BE8126C-B5E8-449E-A1D7-5E3F1CB4A6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d7777ec-daae-46be-8f31-b6bb141878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C51C89-A78D-4F7C-A88C-CEF565F31E84}">
  <ds:schemaRefs>
    <ds:schemaRef ds:uri="http://schemas.openxmlformats.org/package/2006/metadata/core-properties"/>
    <ds:schemaRef ds:uri="http://schemas.microsoft.com/office/2006/documentManagement/types"/>
    <ds:schemaRef ds:uri="5d7777ec-daae-46be-8f31-b6bb141878f2"/>
    <ds:schemaRef ds:uri="http://schemas.microsoft.com/office/2006/metadata/properties"/>
    <ds:schemaRef ds:uri="http://schemas.microsoft.com/office/infopath/2007/PartnerControls"/>
    <ds:schemaRef ds:uri="http://www.w3.org/XML/1998/namespace"/>
    <ds:schemaRef ds:uri="http://purl.org/dc/dcmitype/"/>
    <ds:schemaRef ds:uri="http://purl.org/dc/terms/"/>
    <ds:schemaRef ds:uri="http://purl.org/dc/elements/1.1/"/>
  </ds:schemaRefs>
</ds:datastoreItem>
</file>

<file path=customXml/itemProps3.xml><?xml version="1.0" encoding="utf-8"?>
<ds:datastoreItem xmlns:ds="http://schemas.openxmlformats.org/officeDocument/2006/customXml" ds:itemID="{6F6B1128-830F-4FD7-A9F3-4F718322A6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TUBraunschweig_PPT2007_Folienpool_16_9</Template>
  <TotalTime>0</TotalTime>
  <Words>2129</Words>
  <Application>Microsoft Office PowerPoint</Application>
  <PresentationFormat>Bildschirmpräsentation (16:9)</PresentationFormat>
  <Paragraphs>261</Paragraphs>
  <Slides>17</Slides>
  <Notes>0</Notes>
  <HiddenSlides>0</HiddenSlides>
  <MMClips>0</MMClips>
  <ScaleCrop>false</ScaleCrop>
  <HeadingPairs>
    <vt:vector size="8" baseType="variant">
      <vt:variant>
        <vt:lpstr>Verwendete Schriftarten</vt:lpstr>
      </vt:variant>
      <vt:variant>
        <vt:i4>5</vt:i4>
      </vt:variant>
      <vt:variant>
        <vt:lpstr>Design</vt:lpstr>
      </vt:variant>
      <vt:variant>
        <vt:i4>2</vt:i4>
      </vt:variant>
      <vt:variant>
        <vt:lpstr>Eingebettete OLE-Server</vt:lpstr>
      </vt:variant>
      <vt:variant>
        <vt:i4>1</vt:i4>
      </vt:variant>
      <vt:variant>
        <vt:lpstr>Folientitel</vt:lpstr>
      </vt:variant>
      <vt:variant>
        <vt:i4>17</vt:i4>
      </vt:variant>
    </vt:vector>
  </HeadingPairs>
  <TitlesOfParts>
    <vt:vector size="25" baseType="lpstr">
      <vt:lpstr>Arial</vt:lpstr>
      <vt:lpstr>Calibri</vt:lpstr>
      <vt:lpstr>NexusSansPro-Regular</vt:lpstr>
      <vt:lpstr>NexusSerifPro-Regular</vt:lpstr>
      <vt:lpstr>Wingdings</vt:lpstr>
      <vt:lpstr>TUBraunschweig_PPT2007_Folienpool_16_9</vt:lpstr>
      <vt:lpstr>1_TUBraunschweig_PPT2007_Folienpool_16_9</vt:lpstr>
      <vt:lpstr>Document</vt:lpstr>
      <vt:lpstr>Meine soziale Netzwerkanalyse</vt:lpstr>
      <vt:lpstr>Erste Schritte </vt:lpstr>
      <vt:lpstr>Ihr persönlicher Teilnahme Code</vt:lpstr>
      <vt:lpstr>Wie fülle ich meine soziale Netzwerkanalyse aus?</vt:lpstr>
      <vt:lpstr>Wie fülle ich meine soziale Netzwerkanalyse aus?</vt:lpstr>
      <vt:lpstr>Welche Formen der Unterstützung gibt es? </vt:lpstr>
      <vt:lpstr>PowerPoint-Präsentation</vt:lpstr>
      <vt:lpstr>PowerPoint-Präsentation</vt:lpstr>
      <vt:lpstr>Finale Einschätzung </vt:lpstr>
      <vt:lpstr>Finale Einschätzung </vt:lpstr>
      <vt:lpstr>Finale Einschätzung </vt:lpstr>
      <vt:lpstr>Ihre Einschätzung Ihres sozialen Netzwerkes</vt:lpstr>
      <vt:lpstr>Ihre Einschätzung Ihres sozialen Netzwerkes</vt:lpstr>
      <vt:lpstr>Ihre Einschätzung Ihres sozialen Netzwerkes</vt:lpstr>
      <vt:lpstr>Ihre Einschätzung Ihres sozialen Netzwerkes</vt:lpstr>
      <vt:lpstr>Letzte Schritte </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Freya Grimme</dc:creator>
  <cp:lastModifiedBy>Anne Lisa Martin</cp:lastModifiedBy>
  <cp:revision>126</cp:revision>
  <cp:lastPrinted>2022-04-15T14:13:16Z</cp:lastPrinted>
  <dcterms:created xsi:type="dcterms:W3CDTF">2022-04-15T13:34:05Z</dcterms:created>
  <dcterms:modified xsi:type="dcterms:W3CDTF">2022-11-04T12:18:29Z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0x0101005B1E84E758DBAF4BB91B2BAE106B1D7F</vt:lpwstr>
  </property>
</Properties>
</file>